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6" r:id="rId1"/>
    <p:sldMasterId id="2147483708" r:id="rId2"/>
  </p:sldMasterIdLst>
  <p:notesMasterIdLst>
    <p:notesMasterId r:id="rId20"/>
  </p:notesMasterIdLst>
  <p:sldIdLst>
    <p:sldId id="256" r:id="rId3"/>
    <p:sldId id="259" r:id="rId4"/>
    <p:sldId id="271" r:id="rId5"/>
    <p:sldId id="260" r:id="rId6"/>
    <p:sldId id="272" r:id="rId7"/>
    <p:sldId id="266" r:id="rId8"/>
    <p:sldId id="265" r:id="rId9"/>
    <p:sldId id="267" r:id="rId10"/>
    <p:sldId id="275" r:id="rId11"/>
    <p:sldId id="276" r:id="rId12"/>
    <p:sldId id="277" r:id="rId13"/>
    <p:sldId id="278" r:id="rId14"/>
    <p:sldId id="279" r:id="rId15"/>
    <p:sldId id="280" r:id="rId16"/>
    <p:sldId id="274" r:id="rId17"/>
    <p:sldId id="263" r:id="rId18"/>
    <p:sldId id="281"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18" autoAdjust="0"/>
    <p:restoredTop sz="94249" autoAdjust="0"/>
  </p:normalViewPr>
  <p:slideViewPr>
    <p:cSldViewPr snapToGrid="0">
      <p:cViewPr varScale="1">
        <p:scale>
          <a:sx n="72" d="100"/>
          <a:sy n="72" d="100"/>
        </p:scale>
        <p:origin x="492" y="66"/>
      </p:cViewPr>
      <p:guideLst/>
    </p:cSldViewPr>
  </p:slideViewPr>
  <p:notesTextViewPr>
    <p:cViewPr>
      <p:scale>
        <a:sx n="1" d="1"/>
        <a:sy n="1" d="1"/>
      </p:scale>
      <p:origin x="0" y="0"/>
    </p:cViewPr>
  </p:notesTextViewPr>
  <p:sorterViewPr>
    <p:cViewPr>
      <p:scale>
        <a:sx n="125" d="100"/>
        <a:sy n="125" d="100"/>
      </p:scale>
      <p:origin x="0" y="-186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hdphoto1.wdp>
</file>

<file path=ppt/media/hdphoto2.wdp>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FD01D2-AFF5-4A10-9840-8AD913D512C8}" type="datetimeFigureOut">
              <a:rPr lang="de-DE" smtClean="0"/>
              <a:t>16.01.2018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0F11B-4072-4359-BCF4-13730B5DA1E2}" type="slidenum">
              <a:rPr lang="de-DE" smtClean="0"/>
              <a:t>‹Nr.›</a:t>
            </a:fld>
            <a:endParaRPr lang="de-DE"/>
          </a:p>
        </p:txBody>
      </p:sp>
    </p:spTree>
    <p:extLst>
      <p:ext uri="{BB962C8B-B14F-4D97-AF65-F5344CB8AC3E}">
        <p14:creationId xmlns:p14="http://schemas.microsoft.com/office/powerpoint/2010/main" val="1643543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Myers-Briggs Typenindikator</a:t>
            </a:r>
          </a:p>
          <a:p>
            <a:pPr lvl="1"/>
            <a:r>
              <a:rPr lang="de-DE" dirty="0"/>
              <a:t>Deutsch: https://de.wikipedia.org/wiki/Myers-Briggs_Typenindikator</a:t>
            </a:r>
          </a:p>
          <a:p>
            <a:pPr lvl="1"/>
            <a:r>
              <a:rPr lang="de-DE" dirty="0"/>
              <a:t>English: https://en.wikipedia.org/wiki/Myers%E2%80%93Briggs_Type_Indicator</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118F77-BF2E-4843-AA6C-ED9ACCB38B45}"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04419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Grobkonzept:</a:t>
            </a:r>
          </a:p>
          <a:p>
            <a:endParaRPr lang="de-DE" dirty="0"/>
          </a:p>
          <a:p>
            <a:r>
              <a:rPr lang="de-DE" sz="1900" dirty="0"/>
              <a:t>- Alle Attribute von Darstellungen auf einen Blick (Stichwörter aufgelistet) </a:t>
            </a:r>
          </a:p>
          <a:p>
            <a:r>
              <a:rPr lang="de-DE" sz="1900" dirty="0"/>
              <a:t>- Auswählen einer Darstellung</a:t>
            </a:r>
          </a:p>
          <a:p>
            <a:r>
              <a:rPr lang="de-DE" sz="1900" dirty="0"/>
              <a:t>- Mosaik von Bildern um ausgewähltes Attribut, was alle Artefakte zu diesem Attribut anzeigt</a:t>
            </a:r>
          </a:p>
          <a:p>
            <a:r>
              <a:rPr lang="de-DE" sz="1900" dirty="0"/>
              <a:t>- Ein Artefakt auswählen</a:t>
            </a:r>
          </a:p>
          <a:p>
            <a:pPr lvl="1"/>
            <a:r>
              <a:rPr lang="de-DE" sz="1700" dirty="0">
                <a:sym typeface="Wingdings" panose="05000000000000000000" pitchFamily="2" charset="2"/>
              </a:rPr>
              <a:t> </a:t>
            </a:r>
            <a:r>
              <a:rPr lang="de-DE" sz="1700" dirty="0"/>
              <a:t>Fenster erscheint mit Bild des Artefakts + Daten, sowie ähnliche Artefakte</a:t>
            </a:r>
          </a:p>
          <a:p>
            <a:pPr lvl="1"/>
            <a:r>
              <a:rPr lang="de-DE" sz="1700" dirty="0">
                <a:sym typeface="Wingdings" panose="05000000000000000000" pitchFamily="2" charset="2"/>
              </a:rPr>
              <a:t> </a:t>
            </a:r>
            <a:r>
              <a:rPr lang="de-DE" sz="1700" dirty="0"/>
              <a:t>Artefakt kann bewertet werden</a:t>
            </a:r>
          </a:p>
          <a:p>
            <a:r>
              <a:rPr lang="de-DE" sz="1900" dirty="0"/>
              <a:t>- Spezielle Listen: Top 10, Neue Artefakte, etc.</a:t>
            </a:r>
          </a:p>
          <a:p>
            <a:endParaRPr lang="de-DE" dirty="0"/>
          </a:p>
        </p:txBody>
      </p:sp>
      <p:sp>
        <p:nvSpPr>
          <p:cNvPr id="4" name="Foliennummernplatzhalter 3"/>
          <p:cNvSpPr>
            <a:spLocks noGrp="1"/>
          </p:cNvSpPr>
          <p:nvPr>
            <p:ph type="sldNum" sz="quarter" idx="10"/>
          </p:nvPr>
        </p:nvSpPr>
        <p:spPr/>
        <p:txBody>
          <a:bodyPr/>
          <a:lstStyle/>
          <a:p>
            <a:fld id="{D1E0F11B-4072-4359-BCF4-13730B5DA1E2}" type="slidenum">
              <a:rPr lang="de-DE" smtClean="0"/>
              <a:t>6</a:t>
            </a:fld>
            <a:endParaRPr lang="de-DE"/>
          </a:p>
        </p:txBody>
      </p:sp>
    </p:spTree>
    <p:extLst>
      <p:ext uri="{BB962C8B-B14F-4D97-AF65-F5344CB8AC3E}">
        <p14:creationId xmlns:p14="http://schemas.microsoft.com/office/powerpoint/2010/main" val="3837103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de-DE"/>
              <a:t>Titelmasterformat durch Klicken bearbeiten</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Formatvorlage des Untertitelmasters durch Klicken bearbeiten</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119C3AFF-E4C3-4CC5-B486-1283D04AA40B}" type="datetime1">
              <a:rPr lang="de-DE" smtClean="0"/>
              <a:t>16.01.2018</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r>
              <a:rPr lang="en-US"/>
              <a:t>
              </a:t>
            </a:r>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3817618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DCE726A-F065-46B2-93C8-29DB225CC048}" type="datetime1">
              <a:rPr lang="de-DE" smtClean="0"/>
              <a:t>16.01.2018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928108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36BCC8F-C6D5-4E59-9001-C2A5949533E9}" type="datetime1">
              <a:rPr lang="de-DE" smtClean="0"/>
              <a:t>16.01.2018</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r>
              <a:rPr lang="en-US"/>
              <a:t>
              </a:t>
            </a:r>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30431349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524942-054C-4570-AAD8-C4FF688DBFD2}"/>
              </a:ext>
            </a:extLst>
          </p:cNvPr>
          <p:cNvSpPr>
            <a:spLocks noGrp="1"/>
          </p:cNvSpPr>
          <p:nvPr>
            <p:ph type="ctrTitle"/>
          </p:nvPr>
        </p:nvSpPr>
        <p:spPr>
          <a:xfrm>
            <a:off x="1524000" y="1122363"/>
            <a:ext cx="9144000" cy="2387600"/>
          </a:xfrm>
        </p:spPr>
        <p:txBody>
          <a:bodyPr anchor="b"/>
          <a:lstStyle>
            <a:lvl1pPr algn="ctr">
              <a:defRPr sz="6000"/>
            </a:lvl1pPr>
          </a:lstStyle>
          <a:p>
            <a:r>
              <a:rPr lang="de-DE"/>
              <a:t>Titelmasterformat durch Klicken bearbeiten</a:t>
            </a:r>
          </a:p>
        </p:txBody>
      </p:sp>
      <p:sp>
        <p:nvSpPr>
          <p:cNvPr id="3" name="Untertitel 2">
            <a:extLst>
              <a:ext uri="{FF2B5EF4-FFF2-40B4-BE49-F238E27FC236}">
                <a16:creationId xmlns:a16="http://schemas.microsoft.com/office/drawing/2014/main" id="{848CFE84-1DE2-40E0-AED4-12698A52D5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p>
        </p:txBody>
      </p:sp>
      <p:sp>
        <p:nvSpPr>
          <p:cNvPr id="4" name="Datumsplatzhalter 3">
            <a:extLst>
              <a:ext uri="{FF2B5EF4-FFF2-40B4-BE49-F238E27FC236}">
                <a16:creationId xmlns:a16="http://schemas.microsoft.com/office/drawing/2014/main" id="{C9649F76-D92E-47A5-AE37-AD1440D099E1}"/>
              </a:ext>
            </a:extLst>
          </p:cNvPr>
          <p:cNvSpPr>
            <a:spLocks noGrp="1"/>
          </p:cNvSpPr>
          <p:nvPr>
            <p:ph type="dt" sz="half" idx="10"/>
          </p:nvPr>
        </p:nvSpPr>
        <p:spPr/>
        <p:txBody>
          <a:bodyPr/>
          <a:lstStyle/>
          <a:p>
            <a:fld id="{6F7D90F6-4230-4E5D-AC37-4088E65EB364}" type="datetime1">
              <a:rPr lang="de-DE" smtClean="0"/>
              <a:t>16.01.2018</a:t>
            </a:fld>
            <a:endParaRPr lang="de-DE"/>
          </a:p>
        </p:txBody>
      </p:sp>
      <p:sp>
        <p:nvSpPr>
          <p:cNvPr id="5" name="Fußzeilenplatzhalter 4">
            <a:extLst>
              <a:ext uri="{FF2B5EF4-FFF2-40B4-BE49-F238E27FC236}">
                <a16:creationId xmlns:a16="http://schemas.microsoft.com/office/drawing/2014/main" id="{040EAB31-FD64-405E-8C46-7E6790BCE047}"/>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C0014102-A91F-4E4A-8445-5417CC857D85}"/>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3447149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8B3E4D-E3D1-48B6-8A97-1A8EFC182107}"/>
              </a:ext>
            </a:extLst>
          </p:cNvPr>
          <p:cNvSpPr>
            <a:spLocks noGrp="1"/>
          </p:cNvSpPr>
          <p:nvPr>
            <p:ph type="title"/>
          </p:nvPr>
        </p:nvSpPr>
        <p:spPr/>
        <p:txBody>
          <a:bodyPr/>
          <a:lstStyle/>
          <a:p>
            <a:r>
              <a:rPr lang="de-DE"/>
              <a:t>Titelmasterformat durch Klicken bearbeiten</a:t>
            </a:r>
          </a:p>
        </p:txBody>
      </p:sp>
      <p:sp>
        <p:nvSpPr>
          <p:cNvPr id="3" name="Inhaltsplatzhalter 2">
            <a:extLst>
              <a:ext uri="{FF2B5EF4-FFF2-40B4-BE49-F238E27FC236}">
                <a16:creationId xmlns:a16="http://schemas.microsoft.com/office/drawing/2014/main" id="{B4BD84E9-B8A4-4D08-A50C-DCF43D339032}"/>
              </a:ext>
            </a:extLst>
          </p:cNvPr>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7EB7EA0A-91B8-4480-920F-965E41C24D83}"/>
              </a:ext>
            </a:extLst>
          </p:cNvPr>
          <p:cNvSpPr>
            <a:spLocks noGrp="1"/>
          </p:cNvSpPr>
          <p:nvPr>
            <p:ph type="dt" sz="half" idx="10"/>
          </p:nvPr>
        </p:nvSpPr>
        <p:spPr/>
        <p:txBody>
          <a:bodyPr/>
          <a:lstStyle/>
          <a:p>
            <a:fld id="{828B78C5-6F4D-4E64-92B1-2F36CACBD2D4}" type="datetime1">
              <a:rPr lang="de-DE" smtClean="0"/>
              <a:t>16.01.2018</a:t>
            </a:fld>
            <a:endParaRPr lang="de-DE"/>
          </a:p>
        </p:txBody>
      </p:sp>
      <p:sp>
        <p:nvSpPr>
          <p:cNvPr id="5" name="Fußzeilenplatzhalter 4">
            <a:extLst>
              <a:ext uri="{FF2B5EF4-FFF2-40B4-BE49-F238E27FC236}">
                <a16:creationId xmlns:a16="http://schemas.microsoft.com/office/drawing/2014/main" id="{3C0B9976-E292-412D-953D-400B3C2F2F02}"/>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4A598F7B-3450-4951-BB52-4B0258E2D38F}"/>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0253262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3C4A10-86C2-4E1F-B904-2277F702EFEF}"/>
              </a:ext>
            </a:extLst>
          </p:cNvPr>
          <p:cNvSpPr>
            <a:spLocks noGrp="1"/>
          </p:cNvSpPr>
          <p:nvPr>
            <p:ph type="title"/>
          </p:nvPr>
        </p:nvSpPr>
        <p:spPr>
          <a:xfrm>
            <a:off x="831850" y="1709738"/>
            <a:ext cx="10515600" cy="2852737"/>
          </a:xfrm>
        </p:spPr>
        <p:txBody>
          <a:bodyPr anchor="b"/>
          <a:lstStyle>
            <a:lvl1pPr>
              <a:defRPr sz="6000"/>
            </a:lvl1pPr>
          </a:lstStyle>
          <a:p>
            <a:r>
              <a:rPr lang="de-DE"/>
              <a:t>Titelmasterformat durch Klicken bearbeiten</a:t>
            </a:r>
          </a:p>
        </p:txBody>
      </p:sp>
      <p:sp>
        <p:nvSpPr>
          <p:cNvPr id="3" name="Textplatzhalter 2">
            <a:extLst>
              <a:ext uri="{FF2B5EF4-FFF2-40B4-BE49-F238E27FC236}">
                <a16:creationId xmlns:a16="http://schemas.microsoft.com/office/drawing/2014/main" id="{CE8E1C3E-941E-4391-91AB-5CF895AED0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a:extLst>
              <a:ext uri="{FF2B5EF4-FFF2-40B4-BE49-F238E27FC236}">
                <a16:creationId xmlns:a16="http://schemas.microsoft.com/office/drawing/2014/main" id="{41A69F32-B686-4746-859F-8B5F5505E809}"/>
              </a:ext>
            </a:extLst>
          </p:cNvPr>
          <p:cNvSpPr>
            <a:spLocks noGrp="1"/>
          </p:cNvSpPr>
          <p:nvPr>
            <p:ph type="dt" sz="half" idx="10"/>
          </p:nvPr>
        </p:nvSpPr>
        <p:spPr/>
        <p:txBody>
          <a:bodyPr/>
          <a:lstStyle/>
          <a:p>
            <a:fld id="{948FA9A1-7C8A-4CFF-BA7A-96BDEE58B509}" type="datetime1">
              <a:rPr lang="de-DE" smtClean="0"/>
              <a:t>16.01.2018</a:t>
            </a:fld>
            <a:endParaRPr lang="de-DE"/>
          </a:p>
        </p:txBody>
      </p:sp>
      <p:sp>
        <p:nvSpPr>
          <p:cNvPr id="5" name="Fußzeilenplatzhalter 4">
            <a:extLst>
              <a:ext uri="{FF2B5EF4-FFF2-40B4-BE49-F238E27FC236}">
                <a16:creationId xmlns:a16="http://schemas.microsoft.com/office/drawing/2014/main" id="{1E1C833E-1462-4DC8-80DF-A96061ED45FB}"/>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8A9002C0-3897-41B2-8819-1223E4DFD6C4}"/>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37522384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B73431-AAA5-44F4-9A0C-D7FDC48FA62B}"/>
              </a:ext>
            </a:extLst>
          </p:cNvPr>
          <p:cNvSpPr>
            <a:spLocks noGrp="1"/>
          </p:cNvSpPr>
          <p:nvPr>
            <p:ph type="title"/>
          </p:nvPr>
        </p:nvSpPr>
        <p:spPr/>
        <p:txBody>
          <a:bodyPr/>
          <a:lstStyle/>
          <a:p>
            <a:r>
              <a:rPr lang="de-DE"/>
              <a:t>Titelmasterformat durch Klicken bearbeiten</a:t>
            </a:r>
          </a:p>
        </p:txBody>
      </p:sp>
      <p:sp>
        <p:nvSpPr>
          <p:cNvPr id="3" name="Inhaltsplatzhalter 2">
            <a:extLst>
              <a:ext uri="{FF2B5EF4-FFF2-40B4-BE49-F238E27FC236}">
                <a16:creationId xmlns:a16="http://schemas.microsoft.com/office/drawing/2014/main" id="{FF68CFDA-4859-4ECA-A5C5-EEE7D37D4C09}"/>
              </a:ext>
            </a:extLst>
          </p:cNvPr>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D1C6D0CF-553C-45EC-997D-9CF750711ED3}"/>
              </a:ext>
            </a:extLst>
          </p:cNvPr>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B33036C8-E6BB-4831-92B6-38FAAACD74F5}"/>
              </a:ext>
            </a:extLst>
          </p:cNvPr>
          <p:cNvSpPr>
            <a:spLocks noGrp="1"/>
          </p:cNvSpPr>
          <p:nvPr>
            <p:ph type="dt" sz="half" idx="10"/>
          </p:nvPr>
        </p:nvSpPr>
        <p:spPr/>
        <p:txBody>
          <a:bodyPr/>
          <a:lstStyle/>
          <a:p>
            <a:fld id="{DB08433E-A4BA-423D-AF4F-6FAD5F064005}" type="datetime1">
              <a:rPr lang="de-DE" smtClean="0"/>
              <a:t>16.01.2018</a:t>
            </a:fld>
            <a:endParaRPr lang="de-DE"/>
          </a:p>
        </p:txBody>
      </p:sp>
      <p:sp>
        <p:nvSpPr>
          <p:cNvPr id="6" name="Fußzeilenplatzhalter 5">
            <a:extLst>
              <a:ext uri="{FF2B5EF4-FFF2-40B4-BE49-F238E27FC236}">
                <a16:creationId xmlns:a16="http://schemas.microsoft.com/office/drawing/2014/main" id="{06AC4761-7058-491F-BBF3-D02F132ADFC8}"/>
              </a:ext>
            </a:extLst>
          </p:cNvPr>
          <p:cNvSpPr>
            <a:spLocks noGrp="1"/>
          </p:cNvSpPr>
          <p:nvPr>
            <p:ph type="ftr" sz="quarter" idx="11"/>
          </p:nvPr>
        </p:nvSpPr>
        <p:spPr/>
        <p:txBody>
          <a:bodyPr/>
          <a:lstStyle/>
          <a:p>
            <a:r>
              <a:rPr lang="de-DE"/>
              <a:t>
              </a:t>
            </a:r>
          </a:p>
        </p:txBody>
      </p:sp>
      <p:sp>
        <p:nvSpPr>
          <p:cNvPr id="7" name="Foliennummernplatzhalter 6">
            <a:extLst>
              <a:ext uri="{FF2B5EF4-FFF2-40B4-BE49-F238E27FC236}">
                <a16:creationId xmlns:a16="http://schemas.microsoft.com/office/drawing/2014/main" id="{A90A8590-A157-4176-ADAD-F89CD8ABB06D}"/>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7060295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21DED17-3F71-47D6-B723-92C0EF75E917}"/>
              </a:ext>
            </a:extLst>
          </p:cNvPr>
          <p:cNvSpPr>
            <a:spLocks noGrp="1"/>
          </p:cNvSpPr>
          <p:nvPr>
            <p:ph type="title"/>
          </p:nvPr>
        </p:nvSpPr>
        <p:spPr>
          <a:xfrm>
            <a:off x="839788" y="365125"/>
            <a:ext cx="10515600" cy="1325563"/>
          </a:xfrm>
        </p:spPr>
        <p:txBody>
          <a:bodyPr/>
          <a:lstStyle/>
          <a:p>
            <a:r>
              <a:rPr lang="de-DE"/>
              <a:t>Titelmasterformat durch Klicken bearbeiten</a:t>
            </a:r>
          </a:p>
        </p:txBody>
      </p:sp>
      <p:sp>
        <p:nvSpPr>
          <p:cNvPr id="3" name="Textplatzhalter 2">
            <a:extLst>
              <a:ext uri="{FF2B5EF4-FFF2-40B4-BE49-F238E27FC236}">
                <a16:creationId xmlns:a16="http://schemas.microsoft.com/office/drawing/2014/main" id="{913AE09C-35D4-4879-93EE-7A43E83454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a:extLst>
              <a:ext uri="{FF2B5EF4-FFF2-40B4-BE49-F238E27FC236}">
                <a16:creationId xmlns:a16="http://schemas.microsoft.com/office/drawing/2014/main" id="{52FDFB49-135F-470F-885E-0665DF06285F}"/>
              </a:ext>
            </a:extLst>
          </p:cNvPr>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B99545B8-A4DF-45E0-849B-BAC794FA62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a:extLst>
              <a:ext uri="{FF2B5EF4-FFF2-40B4-BE49-F238E27FC236}">
                <a16:creationId xmlns:a16="http://schemas.microsoft.com/office/drawing/2014/main" id="{01F41953-C91A-4D77-98EB-050E32C70B8A}"/>
              </a:ext>
            </a:extLst>
          </p:cNvPr>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FA2D8097-22CC-4795-9A53-0195BE9DE70A}"/>
              </a:ext>
            </a:extLst>
          </p:cNvPr>
          <p:cNvSpPr>
            <a:spLocks noGrp="1"/>
          </p:cNvSpPr>
          <p:nvPr>
            <p:ph type="dt" sz="half" idx="10"/>
          </p:nvPr>
        </p:nvSpPr>
        <p:spPr/>
        <p:txBody>
          <a:bodyPr/>
          <a:lstStyle/>
          <a:p>
            <a:fld id="{5D78FDF8-F374-4052-810D-C2564DF4F675}" type="datetime1">
              <a:rPr lang="de-DE" smtClean="0"/>
              <a:t>16.01.2018</a:t>
            </a:fld>
            <a:endParaRPr lang="de-DE"/>
          </a:p>
        </p:txBody>
      </p:sp>
      <p:sp>
        <p:nvSpPr>
          <p:cNvPr id="8" name="Fußzeilenplatzhalter 7">
            <a:extLst>
              <a:ext uri="{FF2B5EF4-FFF2-40B4-BE49-F238E27FC236}">
                <a16:creationId xmlns:a16="http://schemas.microsoft.com/office/drawing/2014/main" id="{91EAAEEE-B209-477C-ACA2-26FD1E3F32A1}"/>
              </a:ext>
            </a:extLst>
          </p:cNvPr>
          <p:cNvSpPr>
            <a:spLocks noGrp="1"/>
          </p:cNvSpPr>
          <p:nvPr>
            <p:ph type="ftr" sz="quarter" idx="11"/>
          </p:nvPr>
        </p:nvSpPr>
        <p:spPr/>
        <p:txBody>
          <a:bodyPr/>
          <a:lstStyle/>
          <a:p>
            <a:r>
              <a:rPr lang="de-DE"/>
              <a:t>
              </a:t>
            </a:r>
          </a:p>
        </p:txBody>
      </p:sp>
      <p:sp>
        <p:nvSpPr>
          <p:cNvPr id="9" name="Foliennummernplatzhalter 8">
            <a:extLst>
              <a:ext uri="{FF2B5EF4-FFF2-40B4-BE49-F238E27FC236}">
                <a16:creationId xmlns:a16="http://schemas.microsoft.com/office/drawing/2014/main" id="{CFA4D823-0A3A-463D-8E0D-D9AD67BE33AF}"/>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38340710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A752EC-D170-4B1E-BB33-AED6F6F2FBE9}"/>
              </a:ext>
            </a:extLst>
          </p:cNvPr>
          <p:cNvSpPr>
            <a:spLocks noGrp="1"/>
          </p:cNvSpPr>
          <p:nvPr>
            <p:ph type="title"/>
          </p:nvPr>
        </p:nvSpPr>
        <p:spPr/>
        <p:txBody>
          <a:bodyPr/>
          <a:lstStyle/>
          <a:p>
            <a:r>
              <a:rPr lang="de-DE"/>
              <a:t>Titelmasterformat durch Klicken bearbeiten</a:t>
            </a:r>
          </a:p>
        </p:txBody>
      </p:sp>
      <p:sp>
        <p:nvSpPr>
          <p:cNvPr id="3" name="Datumsplatzhalter 2">
            <a:extLst>
              <a:ext uri="{FF2B5EF4-FFF2-40B4-BE49-F238E27FC236}">
                <a16:creationId xmlns:a16="http://schemas.microsoft.com/office/drawing/2014/main" id="{88FD032B-5ADC-4E2D-928C-46CE87B8F40A}"/>
              </a:ext>
            </a:extLst>
          </p:cNvPr>
          <p:cNvSpPr>
            <a:spLocks noGrp="1"/>
          </p:cNvSpPr>
          <p:nvPr>
            <p:ph type="dt" sz="half" idx="10"/>
          </p:nvPr>
        </p:nvSpPr>
        <p:spPr/>
        <p:txBody>
          <a:bodyPr/>
          <a:lstStyle/>
          <a:p>
            <a:fld id="{EE27847E-1D76-40F6-96C7-DA2534316B42}" type="datetime1">
              <a:rPr lang="de-DE" smtClean="0"/>
              <a:t>16.01.2018</a:t>
            </a:fld>
            <a:endParaRPr lang="de-DE"/>
          </a:p>
        </p:txBody>
      </p:sp>
      <p:sp>
        <p:nvSpPr>
          <p:cNvPr id="4" name="Fußzeilenplatzhalter 3">
            <a:extLst>
              <a:ext uri="{FF2B5EF4-FFF2-40B4-BE49-F238E27FC236}">
                <a16:creationId xmlns:a16="http://schemas.microsoft.com/office/drawing/2014/main" id="{9A4F80F2-FDF0-42E5-9ED8-3A5C1BB06D88}"/>
              </a:ext>
            </a:extLst>
          </p:cNvPr>
          <p:cNvSpPr>
            <a:spLocks noGrp="1"/>
          </p:cNvSpPr>
          <p:nvPr>
            <p:ph type="ftr" sz="quarter" idx="11"/>
          </p:nvPr>
        </p:nvSpPr>
        <p:spPr/>
        <p:txBody>
          <a:bodyPr/>
          <a:lstStyle/>
          <a:p>
            <a:r>
              <a:rPr lang="de-DE"/>
              <a:t>
              </a:t>
            </a:r>
          </a:p>
        </p:txBody>
      </p:sp>
      <p:sp>
        <p:nvSpPr>
          <p:cNvPr id="5" name="Foliennummernplatzhalter 4">
            <a:extLst>
              <a:ext uri="{FF2B5EF4-FFF2-40B4-BE49-F238E27FC236}">
                <a16:creationId xmlns:a16="http://schemas.microsoft.com/office/drawing/2014/main" id="{EB24CB2D-B6F9-4B98-9555-F89C436F6D27}"/>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25667349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B35D1C2B-3A10-4516-AE2C-7C308E5577DE}"/>
              </a:ext>
            </a:extLst>
          </p:cNvPr>
          <p:cNvSpPr>
            <a:spLocks noGrp="1"/>
          </p:cNvSpPr>
          <p:nvPr>
            <p:ph type="dt" sz="half" idx="10"/>
          </p:nvPr>
        </p:nvSpPr>
        <p:spPr/>
        <p:txBody>
          <a:bodyPr/>
          <a:lstStyle/>
          <a:p>
            <a:fld id="{4663A628-EC0E-4261-820B-F1A964BF6BA0}" type="datetime1">
              <a:rPr lang="de-DE" smtClean="0"/>
              <a:t>16.01.2018</a:t>
            </a:fld>
            <a:endParaRPr lang="de-DE"/>
          </a:p>
        </p:txBody>
      </p:sp>
      <p:sp>
        <p:nvSpPr>
          <p:cNvPr id="3" name="Fußzeilenplatzhalter 2">
            <a:extLst>
              <a:ext uri="{FF2B5EF4-FFF2-40B4-BE49-F238E27FC236}">
                <a16:creationId xmlns:a16="http://schemas.microsoft.com/office/drawing/2014/main" id="{0EF5D148-446F-4C3D-9AB8-03225AB77832}"/>
              </a:ext>
            </a:extLst>
          </p:cNvPr>
          <p:cNvSpPr>
            <a:spLocks noGrp="1"/>
          </p:cNvSpPr>
          <p:nvPr>
            <p:ph type="ftr" sz="quarter" idx="11"/>
          </p:nvPr>
        </p:nvSpPr>
        <p:spPr/>
        <p:txBody>
          <a:bodyPr/>
          <a:lstStyle/>
          <a:p>
            <a:r>
              <a:rPr lang="de-DE"/>
              <a:t>
              </a:t>
            </a:r>
          </a:p>
        </p:txBody>
      </p:sp>
      <p:sp>
        <p:nvSpPr>
          <p:cNvPr id="4" name="Foliennummernplatzhalter 3">
            <a:extLst>
              <a:ext uri="{FF2B5EF4-FFF2-40B4-BE49-F238E27FC236}">
                <a16:creationId xmlns:a16="http://schemas.microsoft.com/office/drawing/2014/main" id="{01CC788A-FEAA-4540-9C34-AD7E876F4136}"/>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9950813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C7C446-5F56-451E-B7D7-AFFBCA0195F5}"/>
              </a:ext>
            </a:extLst>
          </p:cNvPr>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Inhaltsplatzhalter 2">
            <a:extLst>
              <a:ext uri="{FF2B5EF4-FFF2-40B4-BE49-F238E27FC236}">
                <a16:creationId xmlns:a16="http://schemas.microsoft.com/office/drawing/2014/main" id="{808DE8D3-AD0A-4B0E-BF6A-3C44A5B336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C1789D6B-E607-4BE4-AA49-43484E4E0F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a:extLst>
              <a:ext uri="{FF2B5EF4-FFF2-40B4-BE49-F238E27FC236}">
                <a16:creationId xmlns:a16="http://schemas.microsoft.com/office/drawing/2014/main" id="{D9C8FE14-3416-43EB-8AA6-8CE8BEA5ECC6}"/>
              </a:ext>
            </a:extLst>
          </p:cNvPr>
          <p:cNvSpPr>
            <a:spLocks noGrp="1"/>
          </p:cNvSpPr>
          <p:nvPr>
            <p:ph type="dt" sz="half" idx="10"/>
          </p:nvPr>
        </p:nvSpPr>
        <p:spPr/>
        <p:txBody>
          <a:bodyPr/>
          <a:lstStyle/>
          <a:p>
            <a:fld id="{02A47A0A-2DA3-49E4-9166-76C2F9B67512}" type="datetime1">
              <a:rPr lang="de-DE" smtClean="0"/>
              <a:t>16.01.2018</a:t>
            </a:fld>
            <a:endParaRPr lang="de-DE"/>
          </a:p>
        </p:txBody>
      </p:sp>
      <p:sp>
        <p:nvSpPr>
          <p:cNvPr id="6" name="Fußzeilenplatzhalter 5">
            <a:extLst>
              <a:ext uri="{FF2B5EF4-FFF2-40B4-BE49-F238E27FC236}">
                <a16:creationId xmlns:a16="http://schemas.microsoft.com/office/drawing/2014/main" id="{DE3A0AAA-3856-4B35-8F5F-20D6669B2148}"/>
              </a:ext>
            </a:extLst>
          </p:cNvPr>
          <p:cNvSpPr>
            <a:spLocks noGrp="1"/>
          </p:cNvSpPr>
          <p:nvPr>
            <p:ph type="ftr" sz="quarter" idx="11"/>
          </p:nvPr>
        </p:nvSpPr>
        <p:spPr/>
        <p:txBody>
          <a:bodyPr/>
          <a:lstStyle/>
          <a:p>
            <a:r>
              <a:rPr lang="de-DE"/>
              <a:t>
              </a:t>
            </a:r>
          </a:p>
        </p:txBody>
      </p:sp>
      <p:sp>
        <p:nvSpPr>
          <p:cNvPr id="7" name="Foliennummernplatzhalter 6">
            <a:extLst>
              <a:ext uri="{FF2B5EF4-FFF2-40B4-BE49-F238E27FC236}">
                <a16:creationId xmlns:a16="http://schemas.microsoft.com/office/drawing/2014/main" id="{09B04073-DF21-4664-8CA9-515C412C30FA}"/>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687224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de-DE"/>
              <a:t>Titelmasterformat durch Klicken bearbeiten</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B399CC9A-47DE-4F72-B32F-374B951C6EE6}" type="datetime1">
              <a:rPr lang="de-DE" smtClean="0"/>
              <a:t>16.01.2018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678604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53E35EC-9483-46C7-85AE-DDE7EFD33ED1}"/>
              </a:ext>
            </a:extLst>
          </p:cNvPr>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Bildplatzhalter 2">
            <a:extLst>
              <a:ext uri="{FF2B5EF4-FFF2-40B4-BE49-F238E27FC236}">
                <a16:creationId xmlns:a16="http://schemas.microsoft.com/office/drawing/2014/main" id="{C52C0CB4-9F5D-4B52-959C-A0C9B50A98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097CC695-2F75-4168-86FF-3F78FFB5F8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a:extLst>
              <a:ext uri="{FF2B5EF4-FFF2-40B4-BE49-F238E27FC236}">
                <a16:creationId xmlns:a16="http://schemas.microsoft.com/office/drawing/2014/main" id="{9E312436-1517-4153-BD3F-077969305F4C}"/>
              </a:ext>
            </a:extLst>
          </p:cNvPr>
          <p:cNvSpPr>
            <a:spLocks noGrp="1"/>
          </p:cNvSpPr>
          <p:nvPr>
            <p:ph type="dt" sz="half" idx="10"/>
          </p:nvPr>
        </p:nvSpPr>
        <p:spPr/>
        <p:txBody>
          <a:bodyPr/>
          <a:lstStyle/>
          <a:p>
            <a:fld id="{04A941A0-D936-4015-94AD-2AD7781931CC}" type="datetime1">
              <a:rPr lang="de-DE" smtClean="0"/>
              <a:t>16.01.2018</a:t>
            </a:fld>
            <a:endParaRPr lang="de-DE"/>
          </a:p>
        </p:txBody>
      </p:sp>
      <p:sp>
        <p:nvSpPr>
          <p:cNvPr id="6" name="Fußzeilenplatzhalter 5">
            <a:extLst>
              <a:ext uri="{FF2B5EF4-FFF2-40B4-BE49-F238E27FC236}">
                <a16:creationId xmlns:a16="http://schemas.microsoft.com/office/drawing/2014/main" id="{59E0D10A-F753-4782-B0CD-B077DD9FF283}"/>
              </a:ext>
            </a:extLst>
          </p:cNvPr>
          <p:cNvSpPr>
            <a:spLocks noGrp="1"/>
          </p:cNvSpPr>
          <p:nvPr>
            <p:ph type="ftr" sz="quarter" idx="11"/>
          </p:nvPr>
        </p:nvSpPr>
        <p:spPr/>
        <p:txBody>
          <a:bodyPr/>
          <a:lstStyle/>
          <a:p>
            <a:r>
              <a:rPr lang="de-DE"/>
              <a:t>
              </a:t>
            </a:r>
          </a:p>
        </p:txBody>
      </p:sp>
      <p:sp>
        <p:nvSpPr>
          <p:cNvPr id="7" name="Foliennummernplatzhalter 6">
            <a:extLst>
              <a:ext uri="{FF2B5EF4-FFF2-40B4-BE49-F238E27FC236}">
                <a16:creationId xmlns:a16="http://schemas.microsoft.com/office/drawing/2014/main" id="{C7F68BBE-978F-4149-9E6D-234463107976}"/>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7718242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83158ED-8239-40E6-BDAC-41BC2467376C}"/>
              </a:ext>
            </a:extLst>
          </p:cNvPr>
          <p:cNvSpPr>
            <a:spLocks noGrp="1"/>
          </p:cNvSpPr>
          <p:nvPr>
            <p:ph type="title"/>
          </p:nvPr>
        </p:nvSpPr>
        <p:spPr/>
        <p:txBody>
          <a:bodyPr/>
          <a:lstStyle/>
          <a:p>
            <a:r>
              <a:rPr lang="de-DE"/>
              <a:t>Titelmasterformat durch Klicken bearbeiten</a:t>
            </a:r>
          </a:p>
        </p:txBody>
      </p:sp>
      <p:sp>
        <p:nvSpPr>
          <p:cNvPr id="3" name="Vertikaler Textplatzhalter 2">
            <a:extLst>
              <a:ext uri="{FF2B5EF4-FFF2-40B4-BE49-F238E27FC236}">
                <a16:creationId xmlns:a16="http://schemas.microsoft.com/office/drawing/2014/main" id="{84760627-F325-486C-B042-3E6329C38EFE}"/>
              </a:ext>
            </a:extLst>
          </p:cNvPr>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162BB991-A1D2-4FAE-81EA-411D606AAF77}"/>
              </a:ext>
            </a:extLst>
          </p:cNvPr>
          <p:cNvSpPr>
            <a:spLocks noGrp="1"/>
          </p:cNvSpPr>
          <p:nvPr>
            <p:ph type="dt" sz="half" idx="10"/>
          </p:nvPr>
        </p:nvSpPr>
        <p:spPr/>
        <p:txBody>
          <a:bodyPr/>
          <a:lstStyle/>
          <a:p>
            <a:fld id="{ACA14FAF-1B66-457B-BE57-33D8C0F79AAE}" type="datetime1">
              <a:rPr lang="de-DE" smtClean="0"/>
              <a:t>16.01.2018</a:t>
            </a:fld>
            <a:endParaRPr lang="de-DE"/>
          </a:p>
        </p:txBody>
      </p:sp>
      <p:sp>
        <p:nvSpPr>
          <p:cNvPr id="5" name="Fußzeilenplatzhalter 4">
            <a:extLst>
              <a:ext uri="{FF2B5EF4-FFF2-40B4-BE49-F238E27FC236}">
                <a16:creationId xmlns:a16="http://schemas.microsoft.com/office/drawing/2014/main" id="{E602E90D-7C68-45FE-8458-36BBDCC10D3D}"/>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89D2CBCA-8F1F-4FBF-9C80-AC17DE00E076}"/>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5732719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3E4983AB-3505-46FA-BEB0-14E867A00BC9}"/>
              </a:ext>
            </a:extLst>
          </p:cNvPr>
          <p:cNvSpPr>
            <a:spLocks noGrp="1"/>
          </p:cNvSpPr>
          <p:nvPr>
            <p:ph type="title" orient="vert"/>
          </p:nvPr>
        </p:nvSpPr>
        <p:spPr>
          <a:xfrm>
            <a:off x="8724900" y="365125"/>
            <a:ext cx="2628900" cy="5811838"/>
          </a:xfrm>
        </p:spPr>
        <p:txBody>
          <a:bodyPr vert="eaVert"/>
          <a:lstStyle/>
          <a:p>
            <a:r>
              <a:rPr lang="de-DE"/>
              <a:t>Titelmasterformat durch Klicken bearbeiten</a:t>
            </a:r>
          </a:p>
        </p:txBody>
      </p:sp>
      <p:sp>
        <p:nvSpPr>
          <p:cNvPr id="3" name="Vertikaler Textplatzhalter 2">
            <a:extLst>
              <a:ext uri="{FF2B5EF4-FFF2-40B4-BE49-F238E27FC236}">
                <a16:creationId xmlns:a16="http://schemas.microsoft.com/office/drawing/2014/main" id="{7F7CE802-408C-4C97-A058-3393A8C94F61}"/>
              </a:ext>
            </a:extLst>
          </p:cNvPr>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0DF277BE-04EF-423C-8B61-19377222E328}"/>
              </a:ext>
            </a:extLst>
          </p:cNvPr>
          <p:cNvSpPr>
            <a:spLocks noGrp="1"/>
          </p:cNvSpPr>
          <p:nvPr>
            <p:ph type="dt" sz="half" idx="10"/>
          </p:nvPr>
        </p:nvSpPr>
        <p:spPr/>
        <p:txBody>
          <a:bodyPr/>
          <a:lstStyle/>
          <a:p>
            <a:fld id="{13CD956A-C3E2-4E3B-BBE0-18124C7162A5}" type="datetime1">
              <a:rPr lang="de-DE" smtClean="0"/>
              <a:t>16.01.2018</a:t>
            </a:fld>
            <a:endParaRPr lang="de-DE"/>
          </a:p>
        </p:txBody>
      </p:sp>
      <p:sp>
        <p:nvSpPr>
          <p:cNvPr id="5" name="Fußzeilenplatzhalter 4">
            <a:extLst>
              <a:ext uri="{FF2B5EF4-FFF2-40B4-BE49-F238E27FC236}">
                <a16:creationId xmlns:a16="http://schemas.microsoft.com/office/drawing/2014/main" id="{79C8363B-9BE2-4983-8E53-ABB0F30E4C78}"/>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24591C5F-BA54-48D0-B121-A148D7E3CC49}"/>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2728226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de-DE"/>
              <a:t>Titelmasterformat durch Klicken bearbeiten</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Formatvorlagen des Textmasters bearbeiten</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CE4C2B2A-49B4-474D-A160-DF717418A3BA}" type="datetime1">
              <a:rPr lang="de-DE" smtClean="0"/>
              <a:t>16.01.2018</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en-US"/>
              <a:t>
              </a:t>
            </a:r>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1903294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B98940E8-A681-4A4A-9C68-0FC5543BE989}" type="datetime1">
              <a:rPr lang="de-DE" smtClean="0"/>
              <a:t>16.01.2018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288844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7E8B261B-ABA8-420A-92AB-33CABD3AB4DA}" type="datetime1">
              <a:rPr lang="de-DE" smtClean="0"/>
              <a:t>16.01.2018</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267431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E51813B-3E3D-42D1-963A-49D3AF74BBED}" type="datetime1">
              <a:rPr lang="de-DE" smtClean="0"/>
              <a:t>16.01.2018</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‹Nr.›</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de-DE"/>
              <a:t>Titelmasterformat durch Klicken bearbeiten</a:t>
            </a:r>
            <a:endParaRPr lang="en-US" dirty="0"/>
          </a:p>
        </p:txBody>
      </p:sp>
    </p:spTree>
    <p:extLst>
      <p:ext uri="{BB962C8B-B14F-4D97-AF65-F5344CB8AC3E}">
        <p14:creationId xmlns:p14="http://schemas.microsoft.com/office/powerpoint/2010/main" val="3625140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69159A-A20E-49A2-B5BE-8EB0C330DEB3}" type="datetime1">
              <a:rPr lang="de-DE" smtClean="0"/>
              <a:t>16.01.2018</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949307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de-DE"/>
              <a:t>Titelmasterformat durch Klicken bearbeiten</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6FD9B84F-2006-44E8-BD98-60EF661E785C}" type="datetime1">
              <a:rPr lang="de-DE" smtClean="0"/>
              <a:t>16.01.2018</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en-US"/>
              <a:t>
              </a:t>
            </a:r>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3035875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E8211E91-067D-451D-91B8-3FF46DA3B68C}" type="datetime1">
              <a:rPr lang="de-DE" smtClean="0"/>
              <a:t>16.01.2018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009158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12022A8C-4877-48AB-B1A7-C227236F1BDF}" type="datetime1">
              <a:rPr lang="de-DE" smtClean="0"/>
              <a:t>16.01.2018</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en-US"/>
              <a:t>
              </a:t>
            </a:r>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6D22F896-40B5-4ADD-8801-0D06FADFA095}" type="slidenum">
              <a:rPr lang="en-US" smtClean="0"/>
              <a:pPr/>
              <a:t>‹Nr.›</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106401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7F777997-FB7C-4799-B434-10E55D31E7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a:extLst>
              <a:ext uri="{FF2B5EF4-FFF2-40B4-BE49-F238E27FC236}">
                <a16:creationId xmlns:a16="http://schemas.microsoft.com/office/drawing/2014/main" id="{22AE8368-E89D-4DA6-BEDB-144166F500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D28578E-9BEA-48D5-B219-EED8377583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144157-8BA3-4E61-9B36-7FE00ACB2F7E}" type="datetime1">
              <a:rPr lang="de-DE" smtClean="0"/>
              <a:t>16.01.2018</a:t>
            </a:fld>
            <a:endParaRPr lang="de-DE"/>
          </a:p>
        </p:txBody>
      </p:sp>
      <p:sp>
        <p:nvSpPr>
          <p:cNvPr id="5" name="Fußzeilenplatzhalter 4">
            <a:extLst>
              <a:ext uri="{FF2B5EF4-FFF2-40B4-BE49-F238E27FC236}">
                <a16:creationId xmlns:a16="http://schemas.microsoft.com/office/drawing/2014/main" id="{8BE6552F-C310-4066-9703-B6DE685FC1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de-DE"/>
              <a:t>
              </a:t>
            </a:r>
          </a:p>
        </p:txBody>
      </p:sp>
      <p:sp>
        <p:nvSpPr>
          <p:cNvPr id="6" name="Foliennummernplatzhalter 5">
            <a:extLst>
              <a:ext uri="{FF2B5EF4-FFF2-40B4-BE49-F238E27FC236}">
                <a16:creationId xmlns:a16="http://schemas.microsoft.com/office/drawing/2014/main" id="{717A1F7D-CB3A-4DD7-A54F-202CA3A6B7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23541A-9FB5-4496-A27D-EDB81EAA942C}" type="slidenum">
              <a:rPr lang="de-DE" smtClean="0"/>
              <a:t>‹Nr.›</a:t>
            </a:fld>
            <a:endParaRPr lang="de-DE"/>
          </a:p>
        </p:txBody>
      </p:sp>
    </p:spTree>
    <p:extLst>
      <p:ext uri="{BB962C8B-B14F-4D97-AF65-F5344CB8AC3E}">
        <p14:creationId xmlns:p14="http://schemas.microsoft.com/office/powerpoint/2010/main" val="200621676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79B3917-D496-4107-A1EB-A054A92376ED}"/>
              </a:ext>
            </a:extLst>
          </p:cNvPr>
          <p:cNvSpPr>
            <a:spLocks noGrp="1"/>
          </p:cNvSpPr>
          <p:nvPr>
            <p:ph type="ctrTitle"/>
          </p:nvPr>
        </p:nvSpPr>
        <p:spPr/>
        <p:txBody>
          <a:bodyPr/>
          <a:lstStyle/>
          <a:p>
            <a:r>
              <a:rPr lang="de-DE" sz="4400" dirty="0"/>
              <a:t>Ausstellungen erleben</a:t>
            </a:r>
            <a:br>
              <a:rPr lang="de-DE" dirty="0"/>
            </a:br>
            <a:r>
              <a:rPr lang="de-DE" sz="2000" dirty="0"/>
              <a:t>Human Data Interaction</a:t>
            </a:r>
            <a:endParaRPr lang="de-DE" dirty="0"/>
          </a:p>
        </p:txBody>
      </p:sp>
      <p:sp>
        <p:nvSpPr>
          <p:cNvPr id="3" name="Untertitel 2">
            <a:extLst>
              <a:ext uri="{FF2B5EF4-FFF2-40B4-BE49-F238E27FC236}">
                <a16:creationId xmlns:a16="http://schemas.microsoft.com/office/drawing/2014/main" id="{2B0EEFBF-F8D5-4DC8-A578-96A6EF886569}"/>
              </a:ext>
            </a:extLst>
          </p:cNvPr>
          <p:cNvSpPr>
            <a:spLocks noGrp="1"/>
          </p:cNvSpPr>
          <p:nvPr>
            <p:ph type="subTitle" idx="1"/>
          </p:nvPr>
        </p:nvSpPr>
        <p:spPr/>
        <p:txBody>
          <a:bodyPr>
            <a:normAutofit fontScale="85000" lnSpcReduction="20000"/>
          </a:bodyPr>
          <a:lstStyle/>
          <a:p>
            <a:r>
              <a:rPr lang="de-DE" cap="none" dirty="0"/>
              <a:t>Prof. Kohler, Prof. Dr. Nagel</a:t>
            </a:r>
            <a:endParaRPr lang="de-DE" dirty="0"/>
          </a:p>
          <a:p>
            <a:r>
              <a:rPr lang="de-DE" dirty="0"/>
              <a:t>WS 2017/2018</a:t>
            </a:r>
          </a:p>
        </p:txBody>
      </p:sp>
      <p:sp>
        <p:nvSpPr>
          <p:cNvPr id="4" name="Textfeld 3">
            <a:extLst>
              <a:ext uri="{FF2B5EF4-FFF2-40B4-BE49-F238E27FC236}">
                <a16:creationId xmlns:a16="http://schemas.microsoft.com/office/drawing/2014/main" id="{5DB9FA8C-7DE1-481D-B04A-5FF2D9812B99}"/>
              </a:ext>
            </a:extLst>
          </p:cNvPr>
          <p:cNvSpPr txBox="1"/>
          <p:nvPr/>
        </p:nvSpPr>
        <p:spPr>
          <a:xfrm>
            <a:off x="5305614" y="5365815"/>
            <a:ext cx="6269126" cy="923330"/>
          </a:xfrm>
          <a:prstGeom prst="rect">
            <a:avLst/>
          </a:prstGeom>
          <a:noFill/>
        </p:spPr>
        <p:txBody>
          <a:bodyPr wrap="square" rtlCol="0">
            <a:spAutoFit/>
          </a:bodyPr>
          <a:lstStyle/>
          <a:p>
            <a:pPr algn="r"/>
            <a:r>
              <a:rPr lang="de-DE" dirty="0">
                <a:solidFill>
                  <a:schemeClr val="bg1"/>
                </a:solidFill>
              </a:rPr>
              <a:t>18. Januar 2018</a:t>
            </a:r>
          </a:p>
          <a:p>
            <a:pPr algn="r"/>
            <a:endParaRPr lang="de-DE" dirty="0">
              <a:solidFill>
                <a:schemeClr val="bg1"/>
              </a:solidFill>
            </a:endParaRPr>
          </a:p>
          <a:p>
            <a:pPr algn="r"/>
            <a:r>
              <a:rPr lang="de-DE" dirty="0" err="1">
                <a:solidFill>
                  <a:schemeClr val="bg1"/>
                </a:solidFill>
              </a:rPr>
              <a:t>Cristin</a:t>
            </a:r>
            <a:r>
              <a:rPr lang="de-DE" dirty="0">
                <a:solidFill>
                  <a:schemeClr val="bg1"/>
                </a:solidFill>
              </a:rPr>
              <a:t> Volz, Cem </a:t>
            </a:r>
            <a:r>
              <a:rPr lang="de-DE" dirty="0" err="1">
                <a:solidFill>
                  <a:schemeClr val="bg1"/>
                </a:solidFill>
              </a:rPr>
              <a:t>Tekinbas</a:t>
            </a:r>
            <a:r>
              <a:rPr lang="de-DE" dirty="0">
                <a:solidFill>
                  <a:schemeClr val="bg1"/>
                </a:solidFill>
              </a:rPr>
              <a:t>, Janine Proft, Kathrin Kamuf</a:t>
            </a:r>
          </a:p>
        </p:txBody>
      </p:sp>
    </p:spTree>
    <p:extLst>
      <p:ext uri="{BB962C8B-B14F-4D97-AF65-F5344CB8AC3E}">
        <p14:creationId xmlns:p14="http://schemas.microsoft.com/office/powerpoint/2010/main" val="2300668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idx="1"/>
          </p:nvPr>
        </p:nvSpPr>
        <p:spPr/>
        <p:txBody>
          <a:bodyPr anchor="t"/>
          <a:lstStyle/>
          <a:p>
            <a:pPr marL="0" indent="0">
              <a:buNone/>
            </a:pPr>
            <a:r>
              <a:rPr lang="de-DE" sz="2200" dirty="0">
                <a:solidFill>
                  <a:schemeClr val="accent2"/>
                </a:solidFill>
              </a:rPr>
              <a:t>Details Ansicht</a:t>
            </a:r>
          </a:p>
          <a:p>
            <a:pPr>
              <a:lnSpc>
                <a:spcPct val="150000"/>
              </a:lnSpc>
            </a:pPr>
            <a:r>
              <a:rPr lang="de-DE" dirty="0"/>
              <a:t>Ausgewähltes Bild groß anzeigen</a:t>
            </a:r>
          </a:p>
          <a:p>
            <a:pPr>
              <a:lnSpc>
                <a:spcPct val="150000"/>
              </a:lnSpc>
            </a:pPr>
            <a:r>
              <a:rPr lang="de-DE" dirty="0"/>
              <a:t>Daten zu Bild auf Rückseite</a:t>
            </a:r>
          </a:p>
          <a:p>
            <a:pPr>
              <a:lnSpc>
                <a:spcPct val="150000"/>
              </a:lnSpc>
            </a:pPr>
            <a:r>
              <a:rPr lang="de-DE" dirty="0"/>
              <a:t>Eselsohr an unteren rechten Ecke</a:t>
            </a:r>
          </a:p>
          <a:p>
            <a:pPr lvl="1">
              <a:lnSpc>
                <a:spcPct val="150000"/>
              </a:lnSpc>
            </a:pPr>
            <a:r>
              <a:rPr lang="de-DE" dirty="0"/>
              <a:t>Ziehen des Knicks </a:t>
            </a:r>
            <a:r>
              <a:rPr lang="de-DE" dirty="0">
                <a:sym typeface="Wingdings" panose="05000000000000000000" pitchFamily="2" charset="2"/>
              </a:rPr>
              <a:t> Rückseite wird angezeigt</a:t>
            </a:r>
          </a:p>
          <a:p>
            <a:pPr>
              <a:lnSpc>
                <a:spcPct val="150000"/>
              </a:lnSpc>
            </a:pPr>
            <a:r>
              <a:rPr lang="de-DE" dirty="0">
                <a:sym typeface="Wingdings" panose="05000000000000000000" pitchFamily="2" charset="2"/>
              </a:rPr>
              <a:t>Bild zu Favoritenleiste hinzufügen</a:t>
            </a:r>
          </a:p>
          <a:p>
            <a:pPr>
              <a:lnSpc>
                <a:spcPct val="150000"/>
              </a:lnSpc>
            </a:pPr>
            <a:r>
              <a:rPr lang="de-DE" dirty="0">
                <a:sym typeface="Wingdings" panose="05000000000000000000" pitchFamily="2" charset="2"/>
              </a:rPr>
              <a:t>Zurück zu Bildergalerie: </a:t>
            </a:r>
            <a:r>
              <a:rPr lang="de-DE" dirty="0" err="1">
                <a:sym typeface="Wingdings" panose="05000000000000000000" pitchFamily="2" charset="2"/>
              </a:rPr>
              <a:t>Pinch</a:t>
            </a:r>
            <a:endParaRPr lang="de-DE" dirty="0"/>
          </a:p>
        </p:txBody>
      </p:sp>
      <p:sp>
        <p:nvSpPr>
          <p:cNvPr id="3" name="Foliennummernplatzhalter 2">
            <a:extLst>
              <a:ext uri="{FF2B5EF4-FFF2-40B4-BE49-F238E27FC236}">
                <a16:creationId xmlns:a16="http://schemas.microsoft.com/office/drawing/2014/main" id="{46958CF3-EA00-4D8A-BB6B-23ED641690C1}"/>
              </a:ext>
            </a:extLst>
          </p:cNvPr>
          <p:cNvSpPr>
            <a:spLocks noGrp="1"/>
          </p:cNvSpPr>
          <p:nvPr>
            <p:ph type="sldNum" sz="quarter" idx="12"/>
          </p:nvPr>
        </p:nvSpPr>
        <p:spPr/>
        <p:txBody>
          <a:bodyPr/>
          <a:lstStyle/>
          <a:p>
            <a:fld id="{6D22F896-40B5-4ADD-8801-0D06FADFA095}" type="slidenum">
              <a:rPr lang="en-US" smtClean="0"/>
              <a:t>10</a:t>
            </a:fld>
            <a:endParaRPr lang="en-US" dirty="0"/>
          </a:p>
        </p:txBody>
      </p:sp>
      <p:pic>
        <p:nvPicPr>
          <p:cNvPr id="7" name="Inhaltsplatzhalter 23">
            <a:extLst>
              <a:ext uri="{FF2B5EF4-FFF2-40B4-BE49-F238E27FC236}">
                <a16:creationId xmlns:a16="http://schemas.microsoft.com/office/drawing/2014/main" id="{633CC679-1B31-48F8-9F13-0DD393350919}"/>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Lst>
          </a:blip>
          <a:srcRect l="15038" t="34430" r="46264" b="36190"/>
          <a:stretch/>
        </p:blipFill>
        <p:spPr>
          <a:xfrm>
            <a:off x="7354956" y="1813294"/>
            <a:ext cx="4402800" cy="2506958"/>
          </a:xfrm>
          <a:prstGeom prst="rect">
            <a:avLst/>
          </a:prstGeom>
        </p:spPr>
      </p:pic>
    </p:spTree>
    <p:extLst>
      <p:ext uri="{BB962C8B-B14F-4D97-AF65-F5344CB8AC3E}">
        <p14:creationId xmlns:p14="http://schemas.microsoft.com/office/powerpoint/2010/main" val="30282394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idx="1"/>
          </p:nvPr>
        </p:nvSpPr>
        <p:spPr/>
        <p:txBody>
          <a:bodyPr anchor="t"/>
          <a:lstStyle/>
          <a:p>
            <a:pPr marL="0" indent="0">
              <a:buNone/>
            </a:pPr>
            <a:r>
              <a:rPr lang="de-DE" sz="2200" dirty="0">
                <a:solidFill>
                  <a:schemeClr val="accent2"/>
                </a:solidFill>
              </a:rPr>
              <a:t>Favoritenleiste</a:t>
            </a:r>
          </a:p>
          <a:p>
            <a:r>
              <a:rPr lang="de-DE" dirty="0"/>
              <a:t>In jeder Ansicht angezeigt</a:t>
            </a:r>
          </a:p>
          <a:p>
            <a:pPr>
              <a:lnSpc>
                <a:spcPct val="150000"/>
              </a:lnSpc>
            </a:pPr>
            <a:r>
              <a:rPr lang="de-DE" dirty="0"/>
              <a:t>Bild mittels Long </a:t>
            </a:r>
            <a:r>
              <a:rPr lang="de-DE" dirty="0" err="1"/>
              <a:t>Tap</a:t>
            </a:r>
            <a:r>
              <a:rPr lang="de-DE" dirty="0"/>
              <a:t> zu Favoriten hinzufügen</a:t>
            </a:r>
          </a:p>
          <a:p>
            <a:pPr>
              <a:lnSpc>
                <a:spcPct val="150000"/>
              </a:lnSpc>
            </a:pPr>
            <a:r>
              <a:rPr lang="de-DE" dirty="0"/>
              <a:t>Druckersymbol unten</a:t>
            </a:r>
          </a:p>
          <a:p>
            <a:pPr>
              <a:lnSpc>
                <a:spcPct val="150000"/>
              </a:lnSpc>
            </a:pPr>
            <a:r>
              <a:rPr lang="de-DE" dirty="0"/>
              <a:t>Einzelne oder alle Bilder aus Liste löschen</a:t>
            </a:r>
          </a:p>
          <a:p>
            <a:pPr>
              <a:lnSpc>
                <a:spcPct val="150000"/>
              </a:lnSpc>
            </a:pPr>
            <a:r>
              <a:rPr lang="de-DE" dirty="0"/>
              <a:t>Bilder drucken</a:t>
            </a:r>
          </a:p>
          <a:p>
            <a:pPr marL="0" indent="0">
              <a:buNone/>
            </a:pPr>
            <a:endParaRPr lang="de-DE" dirty="0"/>
          </a:p>
        </p:txBody>
      </p:sp>
      <p:sp>
        <p:nvSpPr>
          <p:cNvPr id="3" name="Foliennummernplatzhalter 2">
            <a:extLst>
              <a:ext uri="{FF2B5EF4-FFF2-40B4-BE49-F238E27FC236}">
                <a16:creationId xmlns:a16="http://schemas.microsoft.com/office/drawing/2014/main" id="{6F6B43A8-5968-4624-932F-26E75E517CD6}"/>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1289891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492EDBD9-AF73-4EFA-BC11-68CE75A49BBC}"/>
              </a:ext>
            </a:extLst>
          </p:cNvPr>
          <p:cNvPicPr>
            <a:picLocks noChangeAspect="1"/>
          </p:cNvPicPr>
          <p:nvPr/>
        </p:nvPicPr>
        <p:blipFill rotWithShape="1">
          <a:blip r:embed="rId2"/>
          <a:srcRect l="19674" t="18729" r="27935" b="17665"/>
          <a:stretch/>
        </p:blipFill>
        <p:spPr>
          <a:xfrm>
            <a:off x="1373272" y="205396"/>
            <a:ext cx="9445456" cy="6447208"/>
          </a:xfrm>
          <a:prstGeom prst="rect">
            <a:avLst/>
          </a:prstGeom>
        </p:spPr>
      </p:pic>
      <p:sp>
        <p:nvSpPr>
          <p:cNvPr id="10" name="Foliennummernplatzhalter 9">
            <a:extLst>
              <a:ext uri="{FF2B5EF4-FFF2-40B4-BE49-F238E27FC236}">
                <a16:creationId xmlns:a16="http://schemas.microsoft.com/office/drawing/2014/main" id="{C701C183-0652-4421-A272-046567833B8B}"/>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3076528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ACDCA6FB-0CAE-430D-B502-4E499E0D7AE0}"/>
              </a:ext>
            </a:extLst>
          </p:cNvPr>
          <p:cNvPicPr>
            <a:picLocks noChangeAspect="1"/>
          </p:cNvPicPr>
          <p:nvPr/>
        </p:nvPicPr>
        <p:blipFill rotWithShape="1">
          <a:blip r:embed="rId2"/>
          <a:srcRect l="19565" t="14307" r="20544" b="19598"/>
          <a:stretch/>
        </p:blipFill>
        <p:spPr>
          <a:xfrm>
            <a:off x="957259" y="240614"/>
            <a:ext cx="10277482" cy="6376772"/>
          </a:xfrm>
          <a:prstGeom prst="rect">
            <a:avLst/>
          </a:prstGeom>
        </p:spPr>
      </p:pic>
      <p:sp>
        <p:nvSpPr>
          <p:cNvPr id="10" name="Foliennummernplatzhalter 9">
            <a:extLst>
              <a:ext uri="{FF2B5EF4-FFF2-40B4-BE49-F238E27FC236}">
                <a16:creationId xmlns:a16="http://schemas.microsoft.com/office/drawing/2014/main" id="{6CC2D34E-4769-4A61-8DD4-F08B0DA241D9}"/>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3781200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2" name="Textplatzhalter 1">
            <a:extLst>
              <a:ext uri="{FF2B5EF4-FFF2-40B4-BE49-F238E27FC236}">
                <a16:creationId xmlns:a16="http://schemas.microsoft.com/office/drawing/2014/main" id="{66A181C3-A404-4226-BF2E-508CA5AE13F5}"/>
              </a:ext>
            </a:extLst>
          </p:cNvPr>
          <p:cNvSpPr>
            <a:spLocks noGrp="1"/>
          </p:cNvSpPr>
          <p:nvPr>
            <p:ph type="body" idx="1"/>
          </p:nvPr>
        </p:nvSpPr>
        <p:spPr>
          <a:xfrm>
            <a:off x="581192" y="2250892"/>
            <a:ext cx="5087075" cy="536005"/>
          </a:xfrm>
        </p:spPr>
        <p:txBody>
          <a:bodyPr/>
          <a:lstStyle/>
          <a:p>
            <a:r>
              <a:rPr lang="de-DE" dirty="0"/>
              <a:t>Umgesetzt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sz="half" idx="2"/>
          </p:nvPr>
        </p:nvSpPr>
        <p:spPr/>
        <p:txBody>
          <a:bodyPr anchor="t">
            <a:normAutofit/>
          </a:bodyPr>
          <a:lstStyle/>
          <a:p>
            <a:r>
              <a:rPr lang="de-DE" dirty="0"/>
              <a:t>Favoritenleiste ohne Funktionen</a:t>
            </a:r>
          </a:p>
          <a:p>
            <a:r>
              <a:rPr lang="de-DE" dirty="0" err="1"/>
              <a:t>Wordcloud</a:t>
            </a:r>
            <a:endParaRPr lang="de-DE" dirty="0"/>
          </a:p>
          <a:p>
            <a:pPr lvl="1"/>
            <a:r>
              <a:rPr lang="de-DE" dirty="0"/>
              <a:t>Einzelnes Wort auswählen</a:t>
            </a:r>
          </a:p>
          <a:p>
            <a:r>
              <a:rPr lang="de-DE" dirty="0"/>
              <a:t>Bildergalerie</a:t>
            </a:r>
          </a:p>
          <a:p>
            <a:pPr lvl="1"/>
            <a:r>
              <a:rPr lang="de-DE" dirty="0"/>
              <a:t>Anzeigen eines Bildes</a:t>
            </a:r>
          </a:p>
          <a:p>
            <a:r>
              <a:rPr lang="de-DE" dirty="0"/>
              <a:t>Details Ansicht</a:t>
            </a:r>
          </a:p>
          <a:p>
            <a:pPr lvl="1"/>
            <a:r>
              <a:rPr lang="de-DE" dirty="0"/>
              <a:t>Rückseite des Bildes</a:t>
            </a:r>
          </a:p>
          <a:p>
            <a:endParaRPr lang="de-DE" dirty="0"/>
          </a:p>
        </p:txBody>
      </p:sp>
      <p:sp>
        <p:nvSpPr>
          <p:cNvPr id="3" name="Textplatzhalter 2">
            <a:extLst>
              <a:ext uri="{FF2B5EF4-FFF2-40B4-BE49-F238E27FC236}">
                <a16:creationId xmlns:a16="http://schemas.microsoft.com/office/drawing/2014/main" id="{0CDC65A2-EAB4-4773-8F4A-335B54195D33}"/>
              </a:ext>
            </a:extLst>
          </p:cNvPr>
          <p:cNvSpPr>
            <a:spLocks noGrp="1"/>
          </p:cNvSpPr>
          <p:nvPr>
            <p:ph type="body" sz="quarter" idx="3"/>
          </p:nvPr>
        </p:nvSpPr>
        <p:spPr>
          <a:xfrm>
            <a:off x="6217709" y="2250892"/>
            <a:ext cx="5087073" cy="553373"/>
          </a:xfrm>
        </p:spPr>
        <p:txBody>
          <a:bodyPr/>
          <a:lstStyle/>
          <a:p>
            <a:r>
              <a:rPr lang="de-DE" dirty="0"/>
              <a:t>Fehlt</a:t>
            </a:r>
          </a:p>
        </p:txBody>
      </p:sp>
      <p:sp>
        <p:nvSpPr>
          <p:cNvPr id="7" name="Inhaltsplatzhalter 6">
            <a:extLst>
              <a:ext uri="{FF2B5EF4-FFF2-40B4-BE49-F238E27FC236}">
                <a16:creationId xmlns:a16="http://schemas.microsoft.com/office/drawing/2014/main" id="{2D99D919-64D3-4005-9244-1F9970737855}"/>
              </a:ext>
            </a:extLst>
          </p:cNvPr>
          <p:cNvSpPr>
            <a:spLocks noGrp="1"/>
          </p:cNvSpPr>
          <p:nvPr>
            <p:ph sz="quarter" idx="4"/>
          </p:nvPr>
        </p:nvSpPr>
        <p:spPr/>
        <p:txBody>
          <a:bodyPr>
            <a:normAutofit/>
          </a:bodyPr>
          <a:lstStyle/>
          <a:p>
            <a:r>
              <a:rPr lang="de-DE" dirty="0"/>
              <a:t>Funktionen der Favoritenliste </a:t>
            </a:r>
          </a:p>
          <a:p>
            <a:pPr lvl="1"/>
            <a:r>
              <a:rPr lang="de-DE" dirty="0"/>
              <a:t>Drucken des Planes</a:t>
            </a:r>
          </a:p>
          <a:p>
            <a:r>
              <a:rPr lang="de-DE" dirty="0" err="1"/>
              <a:t>Wordcloud</a:t>
            </a:r>
            <a:endParaRPr lang="de-DE" dirty="0"/>
          </a:p>
          <a:p>
            <a:pPr lvl="1"/>
            <a:r>
              <a:rPr lang="de-DE" dirty="0"/>
              <a:t>Mehrere Wörter gleichzeitig auswählen</a:t>
            </a:r>
          </a:p>
          <a:p>
            <a:r>
              <a:rPr lang="de-DE" dirty="0"/>
              <a:t>Details Ansicht</a:t>
            </a:r>
          </a:p>
          <a:p>
            <a:pPr lvl="1"/>
            <a:r>
              <a:rPr lang="de-DE" dirty="0"/>
              <a:t>Eselsohr </a:t>
            </a:r>
            <a:r>
              <a:rPr lang="de-DE" dirty="0">
                <a:sym typeface="Wingdings" panose="05000000000000000000" pitchFamily="2" charset="2"/>
              </a:rPr>
              <a:t> Blättern</a:t>
            </a:r>
            <a:endParaRPr lang="de-DE" dirty="0"/>
          </a:p>
        </p:txBody>
      </p:sp>
      <p:sp>
        <p:nvSpPr>
          <p:cNvPr id="9" name="Foliennummernplatzhalter 8">
            <a:extLst>
              <a:ext uri="{FF2B5EF4-FFF2-40B4-BE49-F238E27FC236}">
                <a16:creationId xmlns:a16="http://schemas.microsoft.com/office/drawing/2014/main" id="{1D4B45EE-07C3-4793-B437-155EF1543A86}"/>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179728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C5BE7C-30BC-4019-A143-A3F4A7AACE4F}"/>
              </a:ext>
            </a:extLst>
          </p:cNvPr>
          <p:cNvSpPr>
            <a:spLocks noGrp="1"/>
          </p:cNvSpPr>
          <p:nvPr>
            <p:ph type="title"/>
          </p:nvPr>
        </p:nvSpPr>
        <p:spPr/>
        <p:txBody>
          <a:bodyPr/>
          <a:lstStyle/>
          <a:p>
            <a:r>
              <a:rPr lang="de-DE" dirty="0"/>
              <a:t>5. Technologien</a:t>
            </a:r>
          </a:p>
        </p:txBody>
      </p:sp>
      <p:sp>
        <p:nvSpPr>
          <p:cNvPr id="3" name="Inhaltsplatzhalter 2">
            <a:extLst>
              <a:ext uri="{FF2B5EF4-FFF2-40B4-BE49-F238E27FC236}">
                <a16:creationId xmlns:a16="http://schemas.microsoft.com/office/drawing/2014/main" id="{96325062-FB49-45F0-A5E9-F4A065209DF9}"/>
              </a:ext>
            </a:extLst>
          </p:cNvPr>
          <p:cNvSpPr>
            <a:spLocks noGrp="1"/>
          </p:cNvSpPr>
          <p:nvPr>
            <p:ph idx="1"/>
          </p:nvPr>
        </p:nvSpPr>
        <p:spPr/>
        <p:txBody>
          <a:bodyPr anchor="t"/>
          <a:lstStyle/>
          <a:p>
            <a:pPr>
              <a:lnSpc>
                <a:spcPct val="150000"/>
              </a:lnSpc>
            </a:pPr>
            <a:r>
              <a:rPr lang="de-DE" dirty="0"/>
              <a:t>Visual Studio</a:t>
            </a:r>
          </a:p>
          <a:p>
            <a:pPr>
              <a:lnSpc>
                <a:spcPct val="150000"/>
              </a:lnSpc>
            </a:pPr>
            <a:r>
              <a:rPr lang="de-DE" dirty="0"/>
              <a:t>Universelle Windows-App mit JavaScript und HTML</a:t>
            </a:r>
          </a:p>
          <a:p>
            <a:pPr>
              <a:lnSpc>
                <a:spcPct val="150000"/>
              </a:lnSpc>
            </a:pPr>
            <a:r>
              <a:rPr lang="de-DE" dirty="0"/>
              <a:t>Verwendete Bibliotheken:</a:t>
            </a:r>
          </a:p>
          <a:p>
            <a:pPr lvl="1">
              <a:lnSpc>
                <a:spcPct val="150000"/>
              </a:lnSpc>
            </a:pPr>
            <a:r>
              <a:rPr lang="de-DE" dirty="0"/>
              <a:t>Bootstrap</a:t>
            </a:r>
          </a:p>
          <a:p>
            <a:pPr lvl="1">
              <a:lnSpc>
                <a:spcPct val="150000"/>
              </a:lnSpc>
            </a:pPr>
            <a:r>
              <a:rPr lang="de-DE" dirty="0"/>
              <a:t>Hammer.js			</a:t>
            </a:r>
            <a:r>
              <a:rPr lang="de-DE" dirty="0">
                <a:sym typeface="Wingdings" panose="05000000000000000000" pitchFamily="2" charset="2"/>
              </a:rPr>
              <a:t> Für die </a:t>
            </a:r>
            <a:r>
              <a:rPr lang="de-DE" dirty="0" err="1">
                <a:sym typeface="Wingdings" panose="05000000000000000000" pitchFamily="2" charset="2"/>
              </a:rPr>
              <a:t>Touchgestiken</a:t>
            </a:r>
            <a:endParaRPr lang="de-DE" dirty="0"/>
          </a:p>
          <a:p>
            <a:pPr lvl="1">
              <a:lnSpc>
                <a:spcPct val="150000"/>
              </a:lnSpc>
            </a:pPr>
            <a:r>
              <a:rPr lang="de-DE" dirty="0"/>
              <a:t>Responsive-Waterfall.js	</a:t>
            </a:r>
            <a:r>
              <a:rPr lang="de-DE" dirty="0">
                <a:sym typeface="Wingdings" panose="05000000000000000000" pitchFamily="2" charset="2"/>
              </a:rPr>
              <a:t> Für die Bildergalerie</a:t>
            </a:r>
            <a:endParaRPr lang="de-DE" dirty="0"/>
          </a:p>
          <a:p>
            <a:pPr lvl="1">
              <a:lnSpc>
                <a:spcPct val="150000"/>
              </a:lnSpc>
            </a:pPr>
            <a:r>
              <a:rPr lang="de-DE" dirty="0"/>
              <a:t>Wordcloud2.js		</a:t>
            </a:r>
            <a:r>
              <a:rPr lang="de-DE" dirty="0">
                <a:sym typeface="Wingdings" panose="05000000000000000000" pitchFamily="2" charset="2"/>
              </a:rPr>
              <a:t> Für die </a:t>
            </a:r>
            <a:r>
              <a:rPr lang="de-DE" dirty="0" err="1">
                <a:sym typeface="Wingdings" panose="05000000000000000000" pitchFamily="2" charset="2"/>
              </a:rPr>
              <a:t>Wordcloud</a:t>
            </a:r>
            <a:endParaRPr lang="de-DE" dirty="0"/>
          </a:p>
          <a:p>
            <a:pPr marL="0" indent="0">
              <a:buNone/>
            </a:pPr>
            <a:endParaRPr lang="de-DE" dirty="0"/>
          </a:p>
        </p:txBody>
      </p:sp>
      <p:sp>
        <p:nvSpPr>
          <p:cNvPr id="6" name="Foliennummernplatzhalter 5">
            <a:extLst>
              <a:ext uri="{FF2B5EF4-FFF2-40B4-BE49-F238E27FC236}">
                <a16:creationId xmlns:a16="http://schemas.microsoft.com/office/drawing/2014/main" id="{C53C7003-FDAA-40CA-845C-31BACD1D4D98}"/>
              </a:ext>
            </a:extLst>
          </p:cNvPr>
          <p:cNvSpPr>
            <a:spLocks noGrp="1"/>
          </p:cNvSpPr>
          <p:nvPr>
            <p:ph type="sldNum" sz="quarter" idx="12"/>
          </p:nvPr>
        </p:nvSpPr>
        <p:spPr/>
        <p:txBody>
          <a:bodyPr/>
          <a:lstStyle/>
          <a:p>
            <a:fld id="{6D22F896-40B5-4ADD-8801-0D06FADFA095}" type="slidenum">
              <a:rPr lang="en-US" smtClean="0"/>
              <a:t>15</a:t>
            </a:fld>
            <a:endParaRPr lang="en-US" dirty="0"/>
          </a:p>
        </p:txBody>
      </p:sp>
    </p:spTree>
    <p:extLst>
      <p:ext uri="{BB962C8B-B14F-4D97-AF65-F5344CB8AC3E}">
        <p14:creationId xmlns:p14="http://schemas.microsoft.com/office/powerpoint/2010/main" val="2966146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9A5C79-C3FB-4A34-8848-D625ACB09A08}"/>
              </a:ext>
            </a:extLst>
          </p:cNvPr>
          <p:cNvSpPr>
            <a:spLocks noGrp="1"/>
          </p:cNvSpPr>
          <p:nvPr>
            <p:ph type="title"/>
          </p:nvPr>
        </p:nvSpPr>
        <p:spPr/>
        <p:txBody>
          <a:bodyPr/>
          <a:lstStyle/>
          <a:p>
            <a:r>
              <a:rPr lang="de-DE" dirty="0"/>
              <a:t>6. Reflexion</a:t>
            </a:r>
          </a:p>
        </p:txBody>
      </p:sp>
      <p:sp>
        <p:nvSpPr>
          <p:cNvPr id="3" name="Inhaltsplatzhalter 2">
            <a:extLst>
              <a:ext uri="{FF2B5EF4-FFF2-40B4-BE49-F238E27FC236}">
                <a16:creationId xmlns:a16="http://schemas.microsoft.com/office/drawing/2014/main" id="{3DF003DF-AA23-4A35-863C-431BD17D0756}"/>
              </a:ext>
            </a:extLst>
          </p:cNvPr>
          <p:cNvSpPr>
            <a:spLocks noGrp="1"/>
          </p:cNvSpPr>
          <p:nvPr>
            <p:ph idx="1"/>
          </p:nvPr>
        </p:nvSpPr>
        <p:spPr/>
        <p:txBody>
          <a:bodyPr anchor="t">
            <a:normAutofit/>
          </a:bodyPr>
          <a:lstStyle/>
          <a:p>
            <a:pPr>
              <a:lnSpc>
                <a:spcPct val="150000"/>
              </a:lnSpc>
            </a:pPr>
            <a:r>
              <a:rPr lang="de-DE" dirty="0">
                <a:solidFill>
                  <a:schemeClr val="tx1"/>
                </a:solidFill>
              </a:rPr>
              <a:t>Probleme mit Surface Hub</a:t>
            </a:r>
          </a:p>
          <a:p>
            <a:pPr>
              <a:lnSpc>
                <a:spcPct val="150000"/>
              </a:lnSpc>
            </a:pPr>
            <a:r>
              <a:rPr lang="de-DE" dirty="0">
                <a:solidFill>
                  <a:schemeClr val="tx1"/>
                </a:solidFill>
              </a:rPr>
              <a:t>Idee komplett umsetzbar</a:t>
            </a:r>
          </a:p>
          <a:p>
            <a:pPr>
              <a:lnSpc>
                <a:spcPct val="150000"/>
              </a:lnSpc>
            </a:pPr>
            <a:r>
              <a:rPr lang="de-DE" dirty="0">
                <a:solidFill>
                  <a:schemeClr val="tx1"/>
                </a:solidFill>
              </a:rPr>
              <a:t>Future Work: Interaktionen mit Smartphone o.a. Geräten</a:t>
            </a:r>
          </a:p>
          <a:p>
            <a:pPr lvl="1">
              <a:lnSpc>
                <a:spcPct val="150000"/>
              </a:lnSpc>
            </a:pPr>
            <a:r>
              <a:rPr lang="de-DE" dirty="0">
                <a:solidFill>
                  <a:schemeClr val="tx1"/>
                </a:solidFill>
              </a:rPr>
              <a:t>Übertragung der Karte</a:t>
            </a:r>
          </a:p>
          <a:p>
            <a:pPr lvl="1">
              <a:lnSpc>
                <a:spcPct val="150000"/>
              </a:lnSpc>
            </a:pPr>
            <a:r>
              <a:rPr lang="de-DE" dirty="0">
                <a:solidFill>
                  <a:schemeClr val="tx1"/>
                </a:solidFill>
              </a:rPr>
              <a:t>Speichern von Favoriten in einer App</a:t>
            </a:r>
          </a:p>
          <a:p>
            <a:pPr lvl="1">
              <a:lnSpc>
                <a:spcPct val="150000"/>
              </a:lnSpc>
            </a:pPr>
            <a:r>
              <a:rPr lang="de-DE" dirty="0">
                <a:solidFill>
                  <a:schemeClr val="tx1"/>
                </a:solidFill>
              </a:rPr>
              <a:t>Weitere Informationen zu gespeicherten Artefakten</a:t>
            </a:r>
          </a:p>
          <a:p>
            <a:endParaRPr lang="de-DE" dirty="0"/>
          </a:p>
        </p:txBody>
      </p:sp>
      <p:sp>
        <p:nvSpPr>
          <p:cNvPr id="6" name="Foliennummernplatzhalter 5">
            <a:extLst>
              <a:ext uri="{FF2B5EF4-FFF2-40B4-BE49-F238E27FC236}">
                <a16:creationId xmlns:a16="http://schemas.microsoft.com/office/drawing/2014/main" id="{3B570D35-AB2E-4407-9ED3-54ABD6580837}"/>
              </a:ext>
            </a:extLst>
          </p:cNvPr>
          <p:cNvSpPr>
            <a:spLocks noGrp="1"/>
          </p:cNvSpPr>
          <p:nvPr>
            <p:ph type="sldNum" sz="quarter" idx="12"/>
          </p:nvPr>
        </p:nvSpPr>
        <p:spPr/>
        <p:txBody>
          <a:bodyPr/>
          <a:lstStyle/>
          <a:p>
            <a:fld id="{6D22F896-40B5-4ADD-8801-0D06FADFA095}" type="slidenum">
              <a:rPr lang="en-US" smtClean="0"/>
              <a:t>16</a:t>
            </a:fld>
            <a:endParaRPr lang="en-US" dirty="0"/>
          </a:p>
        </p:txBody>
      </p:sp>
    </p:spTree>
    <p:extLst>
      <p:ext uri="{BB962C8B-B14F-4D97-AF65-F5344CB8AC3E}">
        <p14:creationId xmlns:p14="http://schemas.microsoft.com/office/powerpoint/2010/main" val="2267255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F404549-B4DC-481C-926C-DED3EF1C585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8FD5CD-351E-4B06-8B78-BD5102D0090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Inhaltsplatzhalter 4">
            <a:extLst>
              <a:ext uri="{FF2B5EF4-FFF2-40B4-BE49-F238E27FC236}">
                <a16:creationId xmlns:a16="http://schemas.microsoft.com/office/drawing/2014/main" id="{EE8BFCA7-C9CA-4BA7-BCAD-D04DC16CCA46}"/>
              </a:ext>
            </a:extLst>
          </p:cNvPr>
          <p:cNvPicPr>
            <a:picLocks noChangeAspect="1"/>
          </p:cNvPicPr>
          <p:nvPr/>
        </p:nvPicPr>
        <p:blipFill rotWithShape="1">
          <a:blip r:embed="rId2"/>
          <a:srcRect l="7500" t="4230" r="7174" b="6452"/>
          <a:stretch/>
        </p:blipFill>
        <p:spPr>
          <a:xfrm>
            <a:off x="4265964" y="1219200"/>
            <a:ext cx="7015378" cy="4130772"/>
          </a:xfrm>
          <a:prstGeom prst="rect">
            <a:avLst/>
          </a:prstGeom>
        </p:spPr>
      </p:pic>
      <p:sp>
        <p:nvSpPr>
          <p:cNvPr id="2" name="Titel 1">
            <a:extLst>
              <a:ext uri="{FF2B5EF4-FFF2-40B4-BE49-F238E27FC236}">
                <a16:creationId xmlns:a16="http://schemas.microsoft.com/office/drawing/2014/main" id="{19A67074-B8B7-4CBC-982F-337FDFE02E87}"/>
              </a:ext>
            </a:extLst>
          </p:cNvPr>
          <p:cNvSpPr>
            <a:spLocks noGrp="1"/>
          </p:cNvSpPr>
          <p:nvPr>
            <p:ph type="title"/>
          </p:nvPr>
        </p:nvSpPr>
        <p:spPr>
          <a:xfrm>
            <a:off x="601255" y="702156"/>
            <a:ext cx="3409783" cy="1013800"/>
          </a:xfrm>
        </p:spPr>
        <p:txBody>
          <a:bodyPr>
            <a:normAutofit/>
          </a:bodyPr>
          <a:lstStyle/>
          <a:p>
            <a:r>
              <a:rPr lang="de-DE" dirty="0"/>
              <a:t>DEMO</a:t>
            </a:r>
          </a:p>
        </p:txBody>
      </p:sp>
      <p:sp>
        <p:nvSpPr>
          <p:cNvPr id="6" name="Foliennummernplatzhalter 5">
            <a:extLst>
              <a:ext uri="{FF2B5EF4-FFF2-40B4-BE49-F238E27FC236}">
                <a16:creationId xmlns:a16="http://schemas.microsoft.com/office/drawing/2014/main" id="{4B838952-8524-4D23-A589-7EF0D732934F}"/>
              </a:ext>
            </a:extLst>
          </p:cNvPr>
          <p:cNvSpPr>
            <a:spLocks noGrp="1"/>
          </p:cNvSpPr>
          <p:nvPr>
            <p:ph type="sldNum" sz="quarter" idx="12"/>
          </p:nvPr>
        </p:nvSpPr>
        <p:spPr/>
        <p:txBody>
          <a:bodyPr/>
          <a:lstStyle/>
          <a:p>
            <a:fld id="{6D22F896-40B5-4ADD-8801-0D06FADFA095}" type="slidenum">
              <a:rPr lang="en-US" smtClean="0"/>
              <a:t>17</a:t>
            </a:fld>
            <a:endParaRPr lang="en-US" dirty="0"/>
          </a:p>
        </p:txBody>
      </p:sp>
    </p:spTree>
    <p:extLst>
      <p:ext uri="{BB962C8B-B14F-4D97-AF65-F5344CB8AC3E}">
        <p14:creationId xmlns:p14="http://schemas.microsoft.com/office/powerpoint/2010/main" val="1996974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7D187D-CB29-479F-A29D-5E65353D50FC}"/>
              </a:ext>
            </a:extLst>
          </p:cNvPr>
          <p:cNvSpPr>
            <a:spLocks noGrp="1"/>
          </p:cNvSpPr>
          <p:nvPr>
            <p:ph type="title"/>
          </p:nvPr>
        </p:nvSpPr>
        <p:spPr/>
        <p:txBody>
          <a:bodyPr/>
          <a:lstStyle/>
          <a:p>
            <a:r>
              <a:rPr lang="de-DE" dirty="0"/>
              <a:t>Gliederung</a:t>
            </a:r>
          </a:p>
        </p:txBody>
      </p:sp>
      <p:sp>
        <p:nvSpPr>
          <p:cNvPr id="3" name="Inhaltsplatzhalter 2">
            <a:extLst>
              <a:ext uri="{FF2B5EF4-FFF2-40B4-BE49-F238E27FC236}">
                <a16:creationId xmlns:a16="http://schemas.microsoft.com/office/drawing/2014/main" id="{ED69DA8F-7D44-483D-A89A-2CFFE1DDBEF4}"/>
              </a:ext>
            </a:extLst>
          </p:cNvPr>
          <p:cNvSpPr>
            <a:spLocks noGrp="1"/>
          </p:cNvSpPr>
          <p:nvPr>
            <p:ph idx="1"/>
          </p:nvPr>
        </p:nvSpPr>
        <p:spPr>
          <a:xfrm>
            <a:off x="581192" y="2180496"/>
            <a:ext cx="11029615" cy="3975348"/>
          </a:xfrm>
        </p:spPr>
        <p:txBody>
          <a:bodyPr anchor="t">
            <a:normAutofit/>
          </a:bodyPr>
          <a:lstStyle/>
          <a:p>
            <a:pPr marL="342900" indent="-342900">
              <a:lnSpc>
                <a:spcPct val="150000"/>
              </a:lnSpc>
              <a:buFont typeface="+mj-lt"/>
              <a:buAutoNum type="arabicPeriod"/>
            </a:pPr>
            <a:r>
              <a:rPr lang="de-DE" dirty="0"/>
              <a:t>Motivation</a:t>
            </a:r>
          </a:p>
          <a:p>
            <a:pPr marL="342900" indent="-342900">
              <a:lnSpc>
                <a:spcPct val="150000"/>
              </a:lnSpc>
              <a:buFont typeface="+mj-lt"/>
              <a:buAutoNum type="arabicPeriod"/>
            </a:pPr>
            <a:r>
              <a:rPr lang="de-DE" dirty="0"/>
              <a:t>Persona, User Story</a:t>
            </a:r>
          </a:p>
          <a:p>
            <a:pPr marL="342900" indent="-342900">
              <a:lnSpc>
                <a:spcPct val="150000"/>
              </a:lnSpc>
              <a:buFont typeface="+mj-lt"/>
              <a:buAutoNum type="arabicPeriod"/>
            </a:pPr>
            <a:r>
              <a:rPr lang="de-DE" dirty="0"/>
              <a:t>Erste Schritte</a:t>
            </a:r>
          </a:p>
          <a:p>
            <a:pPr marL="342900" indent="-342900">
              <a:lnSpc>
                <a:spcPct val="150000"/>
              </a:lnSpc>
              <a:buFont typeface="+mj-lt"/>
              <a:buAutoNum type="arabicPeriod"/>
            </a:pPr>
            <a:r>
              <a:rPr lang="de-DE" dirty="0"/>
              <a:t>Finales Konzept</a:t>
            </a:r>
          </a:p>
          <a:p>
            <a:pPr marL="342900" indent="-342900">
              <a:lnSpc>
                <a:spcPct val="150000"/>
              </a:lnSpc>
              <a:buFont typeface="+mj-lt"/>
              <a:buAutoNum type="arabicPeriod"/>
            </a:pPr>
            <a:r>
              <a:rPr lang="de-DE" dirty="0"/>
              <a:t>Technologien</a:t>
            </a:r>
          </a:p>
          <a:p>
            <a:pPr marL="342900" indent="-342900">
              <a:lnSpc>
                <a:spcPct val="150000"/>
              </a:lnSpc>
              <a:buFont typeface="+mj-lt"/>
              <a:buAutoNum type="arabicPeriod"/>
            </a:pPr>
            <a:r>
              <a:rPr lang="de-DE" dirty="0"/>
              <a:t>Reflexion</a:t>
            </a:r>
          </a:p>
          <a:p>
            <a:pPr marL="342900" indent="-342900">
              <a:lnSpc>
                <a:spcPct val="150000"/>
              </a:lnSpc>
              <a:buFont typeface="+mj-lt"/>
              <a:buAutoNum type="arabicPeriod"/>
            </a:pPr>
            <a:r>
              <a:rPr lang="de-DE" dirty="0"/>
              <a:t>Demo</a:t>
            </a:r>
          </a:p>
          <a:p>
            <a:pPr marL="342900" indent="-342900">
              <a:buFont typeface="+mj-lt"/>
              <a:buAutoNum type="arabicPeriod"/>
            </a:pPr>
            <a:endParaRPr lang="de-DE" dirty="0"/>
          </a:p>
        </p:txBody>
      </p:sp>
      <p:sp>
        <p:nvSpPr>
          <p:cNvPr id="6" name="Foliennummernplatzhalter 5">
            <a:extLst>
              <a:ext uri="{FF2B5EF4-FFF2-40B4-BE49-F238E27FC236}">
                <a16:creationId xmlns:a16="http://schemas.microsoft.com/office/drawing/2014/main" id="{866DD246-A923-49AE-8724-2CC7B244641B}"/>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1418570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8142D18-73F6-4D7A-BCAA-BBD4E1D198F0}"/>
              </a:ext>
            </a:extLst>
          </p:cNvPr>
          <p:cNvSpPr>
            <a:spLocks noGrp="1"/>
          </p:cNvSpPr>
          <p:nvPr>
            <p:ph type="title"/>
          </p:nvPr>
        </p:nvSpPr>
        <p:spPr/>
        <p:txBody>
          <a:bodyPr/>
          <a:lstStyle/>
          <a:p>
            <a:r>
              <a:rPr lang="de-DE" dirty="0"/>
              <a:t>1. Motivation</a:t>
            </a:r>
          </a:p>
        </p:txBody>
      </p:sp>
      <p:sp>
        <p:nvSpPr>
          <p:cNvPr id="3" name="Inhaltsplatzhalter 2">
            <a:extLst>
              <a:ext uri="{FF2B5EF4-FFF2-40B4-BE49-F238E27FC236}">
                <a16:creationId xmlns:a16="http://schemas.microsoft.com/office/drawing/2014/main" id="{56643F39-9FD7-4492-A1E3-766D4C115455}"/>
              </a:ext>
            </a:extLst>
          </p:cNvPr>
          <p:cNvSpPr>
            <a:spLocks noGrp="1"/>
          </p:cNvSpPr>
          <p:nvPr>
            <p:ph idx="1"/>
          </p:nvPr>
        </p:nvSpPr>
        <p:spPr>
          <a:xfrm>
            <a:off x="581192" y="2180496"/>
            <a:ext cx="11029615" cy="3678303"/>
          </a:xfrm>
        </p:spPr>
        <p:txBody>
          <a:bodyPr anchor="t"/>
          <a:lstStyle/>
          <a:p>
            <a:pPr>
              <a:lnSpc>
                <a:spcPct val="150000"/>
              </a:lnSpc>
            </a:pPr>
            <a:r>
              <a:rPr lang="de-DE" dirty="0"/>
              <a:t>Museumsbesuch attraktiver gestalten</a:t>
            </a:r>
          </a:p>
          <a:p>
            <a:pPr>
              <a:lnSpc>
                <a:spcPct val="150000"/>
              </a:lnSpc>
            </a:pPr>
            <a:r>
              <a:rPr lang="de-DE" dirty="0"/>
              <a:t>Neue Erfahrungen im Museum</a:t>
            </a:r>
          </a:p>
          <a:p>
            <a:pPr>
              <a:lnSpc>
                <a:spcPct val="150000"/>
              </a:lnSpc>
            </a:pPr>
            <a:r>
              <a:rPr lang="de-DE" dirty="0"/>
              <a:t>Verschiedene Daten visualisieren</a:t>
            </a:r>
          </a:p>
          <a:p>
            <a:pPr lvl="1">
              <a:lnSpc>
                <a:spcPct val="150000"/>
              </a:lnSpc>
            </a:pPr>
            <a:r>
              <a:rPr lang="de-DE" dirty="0"/>
              <a:t>Wichtigste Daten: </a:t>
            </a:r>
            <a:r>
              <a:rPr lang="de-DE" dirty="0" err="1"/>
              <a:t>Ikonographien</a:t>
            </a:r>
            <a:endParaRPr lang="de-DE" dirty="0"/>
          </a:p>
          <a:p>
            <a:pPr>
              <a:lnSpc>
                <a:spcPct val="150000"/>
              </a:lnSpc>
            </a:pPr>
            <a:r>
              <a:rPr lang="de-DE" dirty="0"/>
              <a:t>Interaktionen am Surface Hub</a:t>
            </a:r>
          </a:p>
        </p:txBody>
      </p:sp>
      <p:sp>
        <p:nvSpPr>
          <p:cNvPr id="6" name="Foliennummernplatzhalter 5">
            <a:extLst>
              <a:ext uri="{FF2B5EF4-FFF2-40B4-BE49-F238E27FC236}">
                <a16:creationId xmlns:a16="http://schemas.microsoft.com/office/drawing/2014/main" id="{0275BF0F-86A1-446C-AB47-D7441A1A0173}"/>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1107410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bwMode="auto">
          <a:xfrm>
            <a:off x="0" y="3353264"/>
            <a:ext cx="12192000" cy="324498"/>
          </a:xfrm>
          <a:prstGeom prst="rect">
            <a:avLst/>
          </a:prstGeom>
          <a:solidFill>
            <a:schemeClr val="bg1"/>
          </a:solidFill>
          <a:ln w="9525" algn="ctr">
            <a:noFill/>
            <a:miter lim="800000"/>
            <a:headEnd/>
            <a:tailEnd/>
          </a:ln>
          <a:effectLst/>
          <a:extLst/>
        </p:spPr>
        <p:txBody>
          <a:bodyPr wrap="square" lIns="72000" tIns="54000" rIns="72000" bIns="54000" rtlCol="0" anchor="ctr">
            <a:spAutoFit/>
          </a:bodyPr>
          <a:lstStyle/>
          <a:p>
            <a:pPr marL="215900" marR="0" lvl="0" indent="-215900" algn="ctr" defTabSz="914400" rtl="0" eaLnBrk="1" fontAlgn="auto" latinLnBrk="0" hangingPunct="1">
              <a:lnSpc>
                <a:spcPct val="100000"/>
              </a:lnSpc>
              <a:spcBef>
                <a:spcPts val="0"/>
              </a:spcBef>
              <a:spcAft>
                <a:spcPts val="563"/>
              </a:spcAft>
              <a:buClr>
                <a:srgbClr val="44546A"/>
              </a:buClr>
              <a:buSzTx/>
              <a:buFontTx/>
              <a:buNone/>
              <a:tabLst/>
              <a:defRPr/>
            </a:pPr>
            <a:endParaRPr kumimoji="0" lang="de-DE" sz="14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46" name="Rectangle 45"/>
          <p:cNvSpPr/>
          <p:nvPr/>
        </p:nvSpPr>
        <p:spPr>
          <a:xfrm>
            <a:off x="1" y="0"/>
            <a:ext cx="12192000" cy="1175537"/>
          </a:xfrm>
          <a:prstGeom prst="rect">
            <a:avLst/>
          </a:prstGeom>
          <a:solidFill>
            <a:srgbClr val="A8AFAF"/>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27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7200" b="1"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Maximilian Müller</a:t>
            </a:r>
          </a:p>
        </p:txBody>
      </p:sp>
      <p:sp>
        <p:nvSpPr>
          <p:cNvPr id="48" name="TextBox 47"/>
          <p:cNvSpPr txBox="1"/>
          <p:nvPr/>
        </p:nvSpPr>
        <p:spPr>
          <a:xfrm>
            <a:off x="5579469" y="4644449"/>
            <a:ext cx="2097952"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Persönliche Ziele:</a:t>
            </a:r>
          </a:p>
        </p:txBody>
      </p:sp>
      <p:sp>
        <p:nvSpPr>
          <p:cNvPr id="49" name="TextBox 48"/>
          <p:cNvSpPr txBox="1"/>
          <p:nvPr/>
        </p:nvSpPr>
        <p:spPr>
          <a:xfrm>
            <a:off x="2771364" y="4644449"/>
            <a:ext cx="2654536" cy="317554"/>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Persönlichkeit:</a:t>
            </a:r>
          </a:p>
        </p:txBody>
      </p:sp>
      <p:sp>
        <p:nvSpPr>
          <p:cNvPr id="54" name="Rectangle 53"/>
          <p:cNvSpPr/>
          <p:nvPr/>
        </p:nvSpPr>
        <p:spPr>
          <a:xfrm>
            <a:off x="2773763" y="1555694"/>
            <a:ext cx="5509643" cy="299471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3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Maximilian Müller ist ein stets gutgelaunter Mensch. Neben seinem BWL-Studium, geht er gerne auf Reisen und trifft sich gerne mit seinen Freunden und ist immer in Bewegung. In seiner Freizeit ist er immer auf Achse, weshalb er auch hin und wieder sein Studium schleifen lässt. Er ist für alle Freizeitaktivitäten zu haben, sei es im Urlaub oder auch in seiner Heimatstadt Stuttgart. Am meisten gefallen ihm Outdoor-Aktivitäten. Im Urlaub schaut er sich gerne die Sehenswürdigkeiten an. Seine Freunde überreden ihn hin und wieder in Museen zu gehen, wobei er mit diesen nichts anfangen kann. Das stupide Betrachten aller Objekte, die im Museum ausgestellt sind, langweilen ihn, sodass er schnell die Motivation verliert und lieber draußen auf die anderen wartet. </a:t>
            </a:r>
          </a:p>
        </p:txBody>
      </p:sp>
      <p:sp>
        <p:nvSpPr>
          <p:cNvPr id="55" name="TextBox 54"/>
          <p:cNvSpPr txBox="1"/>
          <p:nvPr/>
        </p:nvSpPr>
        <p:spPr>
          <a:xfrm>
            <a:off x="2771363" y="1248502"/>
            <a:ext cx="5512043" cy="305197"/>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Biographie:</a:t>
            </a:r>
            <a:endPar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56" name="TextBox 55"/>
          <p:cNvSpPr txBox="1"/>
          <p:nvPr/>
        </p:nvSpPr>
        <p:spPr>
          <a:xfrm>
            <a:off x="8648136" y="1247544"/>
            <a:ext cx="3342096"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Arbeitsumgebung:</a:t>
            </a:r>
          </a:p>
        </p:txBody>
      </p:sp>
      <p:sp>
        <p:nvSpPr>
          <p:cNvPr id="57" name="TextBox 56"/>
          <p:cNvSpPr txBox="1"/>
          <p:nvPr/>
        </p:nvSpPr>
        <p:spPr>
          <a:xfrm>
            <a:off x="8648136" y="2687629"/>
            <a:ext cx="3342096"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Herausforderungen:</a:t>
            </a:r>
          </a:p>
        </p:txBody>
      </p:sp>
      <p:sp>
        <p:nvSpPr>
          <p:cNvPr id="58" name="TextBox 57"/>
          <p:cNvSpPr txBox="1"/>
          <p:nvPr/>
        </p:nvSpPr>
        <p:spPr>
          <a:xfrm>
            <a:off x="8637223" y="4656438"/>
            <a:ext cx="3351587"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Technologien:</a:t>
            </a:r>
          </a:p>
        </p:txBody>
      </p:sp>
      <p:sp>
        <p:nvSpPr>
          <p:cNvPr id="59" name="Rectangle 58"/>
          <p:cNvSpPr/>
          <p:nvPr/>
        </p:nvSpPr>
        <p:spPr>
          <a:xfrm>
            <a:off x="204644" y="5773699"/>
            <a:ext cx="2215300" cy="92377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5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Was du heute kannst besorgen, das verschiebe stets auf morgen.</a:t>
            </a:r>
          </a:p>
        </p:txBody>
      </p:sp>
      <p:sp>
        <p:nvSpPr>
          <p:cNvPr id="62" name="Rectangle 61"/>
          <p:cNvSpPr/>
          <p:nvPr/>
        </p:nvSpPr>
        <p:spPr>
          <a:xfrm>
            <a:off x="8637225" y="1552701"/>
            <a:ext cx="3363432" cy="10872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Neben dem Studium arbeitet Maximilian im Support bei der Mustermann GmbH. Da er gerne mit Menschen arbeitetet und keine Scheu vor dem Telefonieren hat, ist der Job wie für ihn gemach, um seine Freizeit zu finanzieren.</a:t>
            </a:r>
          </a:p>
        </p:txBody>
      </p:sp>
      <p:sp>
        <p:nvSpPr>
          <p:cNvPr id="63" name="Rectangle 62"/>
          <p:cNvSpPr/>
          <p:nvPr/>
        </p:nvSpPr>
        <p:spPr>
          <a:xfrm>
            <a:off x="8637225" y="2994395"/>
            <a:ext cx="3363432" cy="1564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Auch bei nervigen Kunden freundlichen zu bleiben und ihnen zu helfen.</a:t>
            </a:r>
          </a:p>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Seine Reisen und Freizeitaktivitäten zu finanzieren</a:t>
            </a:r>
          </a:p>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Sein Studium </a:t>
            </a:r>
            <a:r>
              <a:rPr kumimoji="0" lang="de-DE" sz="13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erfolgreich</a:t>
            </a: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 abschließen und eine Festanstellung bekommen.</a:t>
            </a:r>
          </a:p>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endPar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64" name="Rectangle 63"/>
          <p:cNvSpPr/>
          <p:nvPr/>
        </p:nvSpPr>
        <p:spPr>
          <a:xfrm>
            <a:off x="5579469" y="4953448"/>
            <a:ext cx="2703937" cy="12557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0" marR="0" lvl="0" indent="0" algn="l" defTabSz="914400" rtl="0" eaLnBrk="1" fontAlgn="auto" latinLnBrk="0" hangingPunct="1">
              <a:lnSpc>
                <a:spcPct val="100000"/>
              </a:lnSpc>
              <a:spcBef>
                <a:spcPts val="0"/>
              </a:spcBef>
              <a:spcAft>
                <a:spcPts val="200"/>
              </a:spcAft>
              <a:buClrTx/>
              <a:buSzTx/>
              <a:buFontTx/>
              <a:buNone/>
              <a:tabLst/>
              <a:defRPr/>
            </a:pPr>
            <a:r>
              <a:rPr kumimoji="0" lang="de-DE" sz="13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 Die Welt bereisen und verschiedene Kulturen kennenlernen.</a:t>
            </a:r>
          </a:p>
        </p:txBody>
      </p:sp>
      <p:cxnSp>
        <p:nvCxnSpPr>
          <p:cNvPr id="5" name="Gerader Verbinder 4"/>
          <p:cNvCxnSpPr/>
          <p:nvPr/>
        </p:nvCxnSpPr>
        <p:spPr bwMode="auto">
          <a:xfrm>
            <a:off x="0" y="1196752"/>
            <a:ext cx="12192000" cy="0"/>
          </a:xfrm>
          <a:prstGeom prst="line">
            <a:avLst/>
          </a:prstGeom>
          <a:noFill/>
          <a:ln w="76200" cap="flat" cmpd="sng" algn="ctr">
            <a:solidFill>
              <a:schemeClr val="tx2"/>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Gerader Verbinder 64"/>
          <p:cNvCxnSpPr/>
          <p:nvPr/>
        </p:nvCxnSpPr>
        <p:spPr bwMode="auto">
          <a:xfrm>
            <a:off x="0" y="6826255"/>
            <a:ext cx="12192000" cy="0"/>
          </a:xfrm>
          <a:prstGeom prst="line">
            <a:avLst/>
          </a:prstGeom>
          <a:noFill/>
          <a:ln w="76200" cap="flat" cmpd="sng" algn="ctr">
            <a:solidFill>
              <a:schemeClr val="tx2"/>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6" name="TextBox 54"/>
          <p:cNvSpPr txBox="1"/>
          <p:nvPr/>
        </p:nvSpPr>
        <p:spPr>
          <a:xfrm>
            <a:off x="204644" y="1308616"/>
            <a:ext cx="2212900" cy="316785"/>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Alter: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28 Jahre</a:t>
            </a:r>
            <a:r>
              <a:rPr kumimoji="0" lang="de-DE" sz="11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 </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67" name="TextBox 54"/>
          <p:cNvSpPr txBox="1"/>
          <p:nvPr/>
        </p:nvSpPr>
        <p:spPr>
          <a:xfrm>
            <a:off x="204645" y="1561851"/>
            <a:ext cx="2212900" cy="307777"/>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Beruf: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Student</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84" name="TextBox 54"/>
          <p:cNvSpPr txBox="1"/>
          <p:nvPr/>
        </p:nvSpPr>
        <p:spPr>
          <a:xfrm>
            <a:off x="204645" y="1883212"/>
            <a:ext cx="2212900" cy="316785"/>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Status: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Ledig</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85" name="TextBox 54"/>
          <p:cNvSpPr txBox="1"/>
          <p:nvPr/>
        </p:nvSpPr>
        <p:spPr>
          <a:xfrm>
            <a:off x="204645" y="2191627"/>
            <a:ext cx="2212900" cy="316785"/>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Wohnort: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Stuttgart</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grpSp>
        <p:nvGrpSpPr>
          <p:cNvPr id="8" name="Gruppieren 7"/>
          <p:cNvGrpSpPr/>
          <p:nvPr/>
        </p:nvGrpSpPr>
        <p:grpSpPr>
          <a:xfrm>
            <a:off x="2771363" y="4957274"/>
            <a:ext cx="2654536" cy="247838"/>
            <a:chOff x="2771363" y="4957274"/>
            <a:chExt cx="2654536" cy="247838"/>
          </a:xfrm>
        </p:grpSpPr>
        <p:sp>
          <p:nvSpPr>
            <p:cNvPr id="50" name="Rectangle 49"/>
            <p:cNvSpPr/>
            <p:nvPr/>
          </p:nvSpPr>
          <p:spPr>
            <a:xfrm>
              <a:off x="2771363" y="4957274"/>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introvertiert</a:t>
              </a:r>
            </a:p>
          </p:txBody>
        </p:sp>
        <p:sp>
          <p:nvSpPr>
            <p:cNvPr id="7" name="Textfeld 6"/>
            <p:cNvSpPr txBox="1"/>
            <p:nvPr/>
          </p:nvSpPr>
          <p:spPr>
            <a:xfrm>
              <a:off x="4501530" y="4964215"/>
              <a:ext cx="924369" cy="240838"/>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extrovertiert</a:t>
              </a:r>
            </a:p>
          </p:txBody>
        </p:sp>
      </p:grpSp>
      <p:grpSp>
        <p:nvGrpSpPr>
          <p:cNvPr id="9" name="Gruppieren 8"/>
          <p:cNvGrpSpPr/>
          <p:nvPr/>
        </p:nvGrpSpPr>
        <p:grpSpPr>
          <a:xfrm>
            <a:off x="2771363" y="5291904"/>
            <a:ext cx="2654536" cy="247898"/>
            <a:chOff x="2771363" y="5291904"/>
            <a:chExt cx="2654536" cy="247898"/>
          </a:xfrm>
        </p:grpSpPr>
        <p:sp>
          <p:nvSpPr>
            <p:cNvPr id="87" name="Rectangle 49"/>
            <p:cNvSpPr/>
            <p:nvPr/>
          </p:nvSpPr>
          <p:spPr>
            <a:xfrm>
              <a:off x="2771363" y="5291964"/>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berechnend</a:t>
              </a:r>
            </a:p>
          </p:txBody>
        </p:sp>
        <p:sp>
          <p:nvSpPr>
            <p:cNvPr id="95" name="Textfeld 94"/>
            <p:cNvSpPr txBox="1"/>
            <p:nvPr/>
          </p:nvSpPr>
          <p:spPr>
            <a:xfrm>
              <a:off x="4501530" y="5291904"/>
              <a:ext cx="924369" cy="233597"/>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intuitiv</a:t>
              </a:r>
            </a:p>
          </p:txBody>
        </p:sp>
      </p:grpSp>
      <p:grpSp>
        <p:nvGrpSpPr>
          <p:cNvPr id="10" name="Gruppieren 9"/>
          <p:cNvGrpSpPr/>
          <p:nvPr/>
        </p:nvGrpSpPr>
        <p:grpSpPr>
          <a:xfrm>
            <a:off x="2771363" y="5626654"/>
            <a:ext cx="2654536" cy="247839"/>
            <a:chOff x="2771363" y="5626654"/>
            <a:chExt cx="2654536" cy="247839"/>
          </a:xfrm>
        </p:grpSpPr>
        <p:sp>
          <p:nvSpPr>
            <p:cNvPr id="88" name="Rectangle 49"/>
            <p:cNvSpPr/>
            <p:nvPr/>
          </p:nvSpPr>
          <p:spPr>
            <a:xfrm>
              <a:off x="2771363" y="5626654"/>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rational</a:t>
              </a:r>
            </a:p>
          </p:txBody>
        </p:sp>
        <p:sp>
          <p:nvSpPr>
            <p:cNvPr id="96" name="Textfeld 95"/>
            <p:cNvSpPr txBox="1"/>
            <p:nvPr/>
          </p:nvSpPr>
          <p:spPr>
            <a:xfrm>
              <a:off x="4501530" y="5626655"/>
              <a:ext cx="924369" cy="247838"/>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sensibel</a:t>
              </a:r>
            </a:p>
          </p:txBody>
        </p:sp>
      </p:grpSp>
      <p:grpSp>
        <p:nvGrpSpPr>
          <p:cNvPr id="11" name="Gruppieren 10"/>
          <p:cNvGrpSpPr/>
          <p:nvPr/>
        </p:nvGrpSpPr>
        <p:grpSpPr>
          <a:xfrm>
            <a:off x="2771363" y="5961403"/>
            <a:ext cx="2654536" cy="247838"/>
            <a:chOff x="2771363" y="5961403"/>
            <a:chExt cx="2654536" cy="247838"/>
          </a:xfrm>
        </p:grpSpPr>
        <p:sp>
          <p:nvSpPr>
            <p:cNvPr id="89" name="Rectangle 49"/>
            <p:cNvSpPr/>
            <p:nvPr/>
          </p:nvSpPr>
          <p:spPr>
            <a:xfrm>
              <a:off x="2771363" y="5961403"/>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entscheidend</a:t>
              </a:r>
            </a:p>
          </p:txBody>
        </p:sp>
        <p:sp>
          <p:nvSpPr>
            <p:cNvPr id="97" name="Textfeld 96"/>
            <p:cNvSpPr txBox="1"/>
            <p:nvPr/>
          </p:nvSpPr>
          <p:spPr>
            <a:xfrm>
              <a:off x="4501530" y="5961403"/>
              <a:ext cx="924369" cy="247838"/>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beobachtend</a:t>
              </a:r>
            </a:p>
          </p:txBody>
        </p:sp>
      </p:grpSp>
      <p:sp>
        <p:nvSpPr>
          <p:cNvPr id="51" name="Rectangle 41"/>
          <p:cNvSpPr/>
          <p:nvPr/>
        </p:nvSpPr>
        <p:spPr>
          <a:xfrm>
            <a:off x="8637222" y="4957134"/>
            <a:ext cx="3351588" cy="212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IT &amp; Internet</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574" y="3206376"/>
            <a:ext cx="2829031" cy="2829031"/>
          </a:xfrm>
          <a:prstGeom prst="rect">
            <a:avLst/>
          </a:prstGeom>
        </p:spPr>
      </p:pic>
      <p:sp>
        <p:nvSpPr>
          <p:cNvPr id="47" name="Oval 70">
            <a:extLst>
              <a:ext uri="{FF2B5EF4-FFF2-40B4-BE49-F238E27FC236}">
                <a16:creationId xmlns:a16="http://schemas.microsoft.com/office/drawing/2014/main" id="{777FD73E-263A-463E-A80B-CBCF0838F582}"/>
              </a:ext>
            </a:extLst>
          </p:cNvPr>
          <p:cNvSpPr/>
          <p:nvPr/>
        </p:nvSpPr>
        <p:spPr>
          <a:xfrm>
            <a:off x="4234824" y="4935945"/>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69" name="Oval 70">
            <a:extLst>
              <a:ext uri="{FF2B5EF4-FFF2-40B4-BE49-F238E27FC236}">
                <a16:creationId xmlns:a16="http://schemas.microsoft.com/office/drawing/2014/main" id="{B578DA95-7455-49BE-882B-431BCABF70B4}"/>
              </a:ext>
            </a:extLst>
          </p:cNvPr>
          <p:cNvSpPr/>
          <p:nvPr/>
        </p:nvSpPr>
        <p:spPr>
          <a:xfrm>
            <a:off x="3933213" y="5224179"/>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70" name="Oval 70">
            <a:extLst>
              <a:ext uri="{FF2B5EF4-FFF2-40B4-BE49-F238E27FC236}">
                <a16:creationId xmlns:a16="http://schemas.microsoft.com/office/drawing/2014/main" id="{9E35ABFB-A8E0-42A3-8D37-AA75CF2E45FE}"/>
              </a:ext>
            </a:extLst>
          </p:cNvPr>
          <p:cNvSpPr/>
          <p:nvPr/>
        </p:nvSpPr>
        <p:spPr>
          <a:xfrm>
            <a:off x="3624180" y="5589950"/>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71" name="Oval 70">
            <a:extLst>
              <a:ext uri="{FF2B5EF4-FFF2-40B4-BE49-F238E27FC236}">
                <a16:creationId xmlns:a16="http://schemas.microsoft.com/office/drawing/2014/main" id="{C47D12A5-D030-448A-B934-7EC001F56CEB}"/>
              </a:ext>
            </a:extLst>
          </p:cNvPr>
          <p:cNvSpPr/>
          <p:nvPr/>
        </p:nvSpPr>
        <p:spPr>
          <a:xfrm>
            <a:off x="4152457" y="5942890"/>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115" name="Rectangle 41">
            <a:extLst>
              <a:ext uri="{FF2B5EF4-FFF2-40B4-BE49-F238E27FC236}">
                <a16:creationId xmlns:a16="http://schemas.microsoft.com/office/drawing/2014/main" id="{1EF5E650-1400-4975-AEA3-5CACBAC6AA6D}"/>
              </a:ext>
            </a:extLst>
          </p:cNvPr>
          <p:cNvSpPr/>
          <p:nvPr/>
        </p:nvSpPr>
        <p:spPr>
          <a:xfrm>
            <a:off x="8637223" y="4962003"/>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0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16" name="Rectangle 41">
            <a:extLst>
              <a:ext uri="{FF2B5EF4-FFF2-40B4-BE49-F238E27FC236}">
                <a16:creationId xmlns:a16="http://schemas.microsoft.com/office/drawing/2014/main" id="{B8551D63-30C3-44BA-A4D5-16AB82F82244}"/>
              </a:ext>
            </a:extLst>
          </p:cNvPr>
          <p:cNvSpPr/>
          <p:nvPr/>
        </p:nvSpPr>
        <p:spPr>
          <a:xfrm>
            <a:off x="8637223" y="5216989"/>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17" name="Rectangle 41">
            <a:extLst>
              <a:ext uri="{FF2B5EF4-FFF2-40B4-BE49-F238E27FC236}">
                <a16:creationId xmlns:a16="http://schemas.microsoft.com/office/drawing/2014/main" id="{64BA4392-4013-4FAA-8015-6FA8D2E16783}"/>
              </a:ext>
            </a:extLst>
          </p:cNvPr>
          <p:cNvSpPr/>
          <p:nvPr/>
        </p:nvSpPr>
        <p:spPr>
          <a:xfrm>
            <a:off x="8637223" y="5472914"/>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19" name="Rectangle 41">
            <a:extLst>
              <a:ext uri="{FF2B5EF4-FFF2-40B4-BE49-F238E27FC236}">
                <a16:creationId xmlns:a16="http://schemas.microsoft.com/office/drawing/2014/main" id="{A62242E5-B095-40B3-BA12-F7B7259A6807}"/>
              </a:ext>
            </a:extLst>
          </p:cNvPr>
          <p:cNvSpPr/>
          <p:nvPr/>
        </p:nvSpPr>
        <p:spPr>
          <a:xfrm>
            <a:off x="8637223" y="5991310"/>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0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20" name="Rectangle 41">
            <a:extLst>
              <a:ext uri="{FF2B5EF4-FFF2-40B4-BE49-F238E27FC236}">
                <a16:creationId xmlns:a16="http://schemas.microsoft.com/office/drawing/2014/main" id="{0DDF9C19-057F-4C7E-BC15-D0638EFE3A43}"/>
              </a:ext>
            </a:extLst>
          </p:cNvPr>
          <p:cNvSpPr/>
          <p:nvPr/>
        </p:nvSpPr>
        <p:spPr>
          <a:xfrm>
            <a:off x="8637222" y="4962004"/>
            <a:ext cx="3075401" cy="204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1" name="Rectangle 41">
            <a:extLst>
              <a:ext uri="{FF2B5EF4-FFF2-40B4-BE49-F238E27FC236}">
                <a16:creationId xmlns:a16="http://schemas.microsoft.com/office/drawing/2014/main" id="{ABD2962D-35BE-41A9-91DC-0778E52B2851}"/>
              </a:ext>
            </a:extLst>
          </p:cNvPr>
          <p:cNvSpPr/>
          <p:nvPr/>
        </p:nvSpPr>
        <p:spPr>
          <a:xfrm>
            <a:off x="8637222" y="5217090"/>
            <a:ext cx="2355323" cy="22504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2" name="Rectangle 41">
            <a:extLst>
              <a:ext uri="{FF2B5EF4-FFF2-40B4-BE49-F238E27FC236}">
                <a16:creationId xmlns:a16="http://schemas.microsoft.com/office/drawing/2014/main" id="{8FF22AB3-550E-426D-8346-CB19D900E335}"/>
              </a:ext>
            </a:extLst>
          </p:cNvPr>
          <p:cNvSpPr/>
          <p:nvPr/>
        </p:nvSpPr>
        <p:spPr>
          <a:xfrm>
            <a:off x="8637222" y="5472838"/>
            <a:ext cx="3219418" cy="21913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4" name="Rectangle 41">
            <a:extLst>
              <a:ext uri="{FF2B5EF4-FFF2-40B4-BE49-F238E27FC236}">
                <a16:creationId xmlns:a16="http://schemas.microsoft.com/office/drawing/2014/main" id="{A94B0492-87BA-4700-BB8C-EF5BD02E2E2E}"/>
              </a:ext>
            </a:extLst>
          </p:cNvPr>
          <p:cNvSpPr/>
          <p:nvPr/>
        </p:nvSpPr>
        <p:spPr>
          <a:xfrm>
            <a:off x="8630553" y="6005794"/>
            <a:ext cx="3351584" cy="18938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5" name="Rectangle 41">
            <a:extLst>
              <a:ext uri="{FF2B5EF4-FFF2-40B4-BE49-F238E27FC236}">
                <a16:creationId xmlns:a16="http://schemas.microsoft.com/office/drawing/2014/main" id="{C2A3A325-BFFD-4CA2-BCF8-EE5719C64259}"/>
              </a:ext>
            </a:extLst>
          </p:cNvPr>
          <p:cNvSpPr/>
          <p:nvPr/>
        </p:nvSpPr>
        <p:spPr>
          <a:xfrm>
            <a:off x="8637222" y="4957134"/>
            <a:ext cx="3351588" cy="212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IT &amp; Internet</a:t>
            </a:r>
          </a:p>
        </p:txBody>
      </p:sp>
      <p:sp>
        <p:nvSpPr>
          <p:cNvPr id="126" name="Rectangle 41">
            <a:extLst>
              <a:ext uri="{FF2B5EF4-FFF2-40B4-BE49-F238E27FC236}">
                <a16:creationId xmlns:a16="http://schemas.microsoft.com/office/drawing/2014/main" id="{B2D12D03-896D-4EB8-A0BF-68C4DB585168}"/>
              </a:ext>
            </a:extLst>
          </p:cNvPr>
          <p:cNvSpPr/>
          <p:nvPr/>
        </p:nvSpPr>
        <p:spPr>
          <a:xfrm>
            <a:off x="8637222" y="5212035"/>
            <a:ext cx="3351587" cy="2129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Software</a:t>
            </a:r>
          </a:p>
        </p:txBody>
      </p:sp>
      <p:sp>
        <p:nvSpPr>
          <p:cNvPr id="127" name="Rectangle 41">
            <a:extLst>
              <a:ext uri="{FF2B5EF4-FFF2-40B4-BE49-F238E27FC236}">
                <a16:creationId xmlns:a16="http://schemas.microsoft.com/office/drawing/2014/main" id="{B1069CEB-EC35-4BBA-A77D-8FCE5D0B16B6}"/>
              </a:ext>
            </a:extLst>
          </p:cNvPr>
          <p:cNvSpPr/>
          <p:nvPr/>
        </p:nvSpPr>
        <p:spPr>
          <a:xfrm>
            <a:off x="8631980" y="5472400"/>
            <a:ext cx="3356829" cy="207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Mobile Endgeräte</a:t>
            </a:r>
          </a:p>
        </p:txBody>
      </p:sp>
      <p:sp>
        <p:nvSpPr>
          <p:cNvPr id="129" name="Rectangle 41">
            <a:extLst>
              <a:ext uri="{FF2B5EF4-FFF2-40B4-BE49-F238E27FC236}">
                <a16:creationId xmlns:a16="http://schemas.microsoft.com/office/drawing/2014/main" id="{D9A077E3-EB37-439C-9E31-8213E04CECF6}"/>
              </a:ext>
            </a:extLst>
          </p:cNvPr>
          <p:cNvSpPr/>
          <p:nvPr/>
        </p:nvSpPr>
        <p:spPr>
          <a:xfrm>
            <a:off x="8631978" y="5992507"/>
            <a:ext cx="3356829" cy="2113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Social Networking</a:t>
            </a:r>
          </a:p>
        </p:txBody>
      </p:sp>
      <p:sp>
        <p:nvSpPr>
          <p:cNvPr id="133" name="Rectangle 41">
            <a:extLst>
              <a:ext uri="{FF2B5EF4-FFF2-40B4-BE49-F238E27FC236}">
                <a16:creationId xmlns:a16="http://schemas.microsoft.com/office/drawing/2014/main" id="{752C0FC6-3406-42C1-B0D2-83A055215A75}"/>
              </a:ext>
            </a:extLst>
          </p:cNvPr>
          <p:cNvSpPr/>
          <p:nvPr/>
        </p:nvSpPr>
        <p:spPr>
          <a:xfrm>
            <a:off x="8637223" y="5716727"/>
            <a:ext cx="3353009" cy="232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34" name="Rectangle 41">
            <a:extLst>
              <a:ext uri="{FF2B5EF4-FFF2-40B4-BE49-F238E27FC236}">
                <a16:creationId xmlns:a16="http://schemas.microsoft.com/office/drawing/2014/main" id="{BA437291-4469-4C39-B6BF-B3DD63229BE9}"/>
              </a:ext>
            </a:extLst>
          </p:cNvPr>
          <p:cNvSpPr/>
          <p:nvPr/>
        </p:nvSpPr>
        <p:spPr>
          <a:xfrm>
            <a:off x="8630553" y="5735203"/>
            <a:ext cx="2704448" cy="21756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Mobile Applikationen</a:t>
            </a:r>
          </a:p>
        </p:txBody>
      </p:sp>
      <p:pic>
        <p:nvPicPr>
          <p:cNvPr id="4" name="Grafik 3">
            <a:extLst>
              <a:ext uri="{FF2B5EF4-FFF2-40B4-BE49-F238E27FC236}">
                <a16:creationId xmlns:a16="http://schemas.microsoft.com/office/drawing/2014/main" id="{3B1695F9-4DC5-47D7-947B-DBC5408087F1}"/>
              </a:ext>
            </a:extLst>
          </p:cNvPr>
          <p:cNvPicPr>
            <a:picLocks noChangeAspect="1"/>
          </p:cNvPicPr>
          <p:nvPr/>
        </p:nvPicPr>
        <p:blipFill rotWithShape="1">
          <a:blip r:embed="rId4">
            <a:extLst>
              <a:ext uri="{28A0092B-C50C-407E-A947-70E740481C1C}">
                <a14:useLocalDpi xmlns:a14="http://schemas.microsoft.com/office/drawing/2010/main" val="0"/>
              </a:ext>
            </a:extLst>
          </a:blip>
          <a:srcRect r="10287"/>
          <a:stretch/>
        </p:blipFill>
        <p:spPr>
          <a:xfrm>
            <a:off x="254236" y="2499038"/>
            <a:ext cx="2122814" cy="3214319"/>
          </a:xfrm>
          <a:prstGeom prst="rect">
            <a:avLst/>
          </a:prstGeom>
        </p:spPr>
      </p:pic>
      <p:sp>
        <p:nvSpPr>
          <p:cNvPr id="12" name="Foliennummernplatzhalter 11">
            <a:extLst>
              <a:ext uri="{FF2B5EF4-FFF2-40B4-BE49-F238E27FC236}">
                <a16:creationId xmlns:a16="http://schemas.microsoft.com/office/drawing/2014/main" id="{FEDCA03F-61EF-43BE-B3C6-1FDC2836F876}"/>
              </a:ext>
            </a:extLst>
          </p:cNvPr>
          <p:cNvSpPr>
            <a:spLocks noGrp="1"/>
          </p:cNvSpPr>
          <p:nvPr>
            <p:ph type="sldNum" sz="quarter" idx="12"/>
          </p:nvPr>
        </p:nvSpPr>
        <p:spPr/>
        <p:txBody>
          <a:bodyPr/>
          <a:lstStyle/>
          <a:p>
            <a:fld id="{4D23541A-9FB5-4496-A27D-EDB81EAA942C}" type="slidenum">
              <a:rPr lang="de-DE" smtClean="0"/>
              <a:t>4</a:t>
            </a:fld>
            <a:endParaRPr lang="de-DE"/>
          </a:p>
        </p:txBody>
      </p:sp>
    </p:spTree>
    <p:extLst>
      <p:ext uri="{BB962C8B-B14F-4D97-AF65-F5344CB8AC3E}">
        <p14:creationId xmlns:p14="http://schemas.microsoft.com/office/powerpoint/2010/main" val="2090178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97514E-3A61-464B-AC16-68832A0C502A}"/>
              </a:ext>
            </a:extLst>
          </p:cNvPr>
          <p:cNvSpPr>
            <a:spLocks noGrp="1"/>
          </p:cNvSpPr>
          <p:nvPr>
            <p:ph type="title"/>
          </p:nvPr>
        </p:nvSpPr>
        <p:spPr/>
        <p:txBody>
          <a:bodyPr/>
          <a:lstStyle/>
          <a:p>
            <a:r>
              <a:rPr lang="de-DE" dirty="0"/>
              <a:t>2. User Story</a:t>
            </a:r>
          </a:p>
        </p:txBody>
      </p:sp>
      <p:sp>
        <p:nvSpPr>
          <p:cNvPr id="3" name="Inhaltsplatzhalter 2">
            <a:extLst>
              <a:ext uri="{FF2B5EF4-FFF2-40B4-BE49-F238E27FC236}">
                <a16:creationId xmlns:a16="http://schemas.microsoft.com/office/drawing/2014/main" id="{BDC0A5AB-B170-4110-9AF8-E1E5F7F35274}"/>
              </a:ext>
            </a:extLst>
          </p:cNvPr>
          <p:cNvSpPr>
            <a:spLocks noGrp="1"/>
          </p:cNvSpPr>
          <p:nvPr>
            <p:ph idx="1"/>
          </p:nvPr>
        </p:nvSpPr>
        <p:spPr/>
        <p:txBody>
          <a:bodyPr anchor="t"/>
          <a:lstStyle/>
          <a:p>
            <a:pPr marL="0" indent="0">
              <a:lnSpc>
                <a:spcPct val="150000"/>
              </a:lnSpc>
              <a:buNone/>
            </a:pPr>
            <a:r>
              <a:rPr lang="de-DE" dirty="0"/>
              <a:t>Als Besucher möchte ich …</a:t>
            </a:r>
          </a:p>
          <a:p>
            <a:pPr marL="0" indent="0">
              <a:lnSpc>
                <a:spcPct val="150000"/>
              </a:lnSpc>
              <a:buNone/>
            </a:pPr>
            <a:r>
              <a:rPr lang="de-DE" dirty="0"/>
              <a:t>	…  alle Darstellungen auf einen Blick haben, um mir einen besseren Überblick der Artefakte zu verschaffen.</a:t>
            </a:r>
          </a:p>
          <a:p>
            <a:pPr marL="0" indent="0">
              <a:lnSpc>
                <a:spcPct val="150000"/>
              </a:lnSpc>
              <a:buNone/>
            </a:pPr>
            <a:r>
              <a:rPr lang="de-DE" dirty="0"/>
              <a:t>	… eine Darstellung auswählen, um alle Artefakte dieser Darstellung anzeigen zu lassen.</a:t>
            </a:r>
          </a:p>
          <a:p>
            <a:pPr marL="0" indent="0">
              <a:lnSpc>
                <a:spcPct val="150000"/>
              </a:lnSpc>
              <a:buNone/>
            </a:pPr>
            <a:r>
              <a:rPr lang="de-DE" dirty="0"/>
              <a:t>	… ein Artefakt auswählen um weitere Informationen zu diesem zu erhalten.</a:t>
            </a:r>
          </a:p>
          <a:p>
            <a:pPr marL="0" indent="0">
              <a:lnSpc>
                <a:spcPct val="150000"/>
              </a:lnSpc>
              <a:buNone/>
            </a:pPr>
            <a:r>
              <a:rPr lang="de-DE" dirty="0"/>
              <a:t>		</a:t>
            </a:r>
            <a:r>
              <a:rPr lang="de-DE" dirty="0">
                <a:sym typeface="Wingdings" panose="05000000000000000000" pitchFamily="2" charset="2"/>
              </a:rPr>
              <a:t> </a:t>
            </a:r>
            <a:r>
              <a:rPr lang="de-DE" dirty="0"/>
              <a:t>Weitere Informationen: Daten zu Artefakt, ähnliche Artefakte, Bewertung</a:t>
            </a:r>
          </a:p>
          <a:p>
            <a:pPr marL="0" indent="0">
              <a:lnSpc>
                <a:spcPct val="150000"/>
              </a:lnSpc>
              <a:buNone/>
            </a:pPr>
            <a:r>
              <a:rPr lang="de-DE" dirty="0"/>
              <a:t>	… in vorgegebenen Listen (Top 10, Neue Ausstellungen) Artefakte angezeigt bekommen.</a:t>
            </a:r>
          </a:p>
        </p:txBody>
      </p:sp>
      <p:sp>
        <p:nvSpPr>
          <p:cNvPr id="6" name="Foliennummernplatzhalter 5">
            <a:extLst>
              <a:ext uri="{FF2B5EF4-FFF2-40B4-BE49-F238E27FC236}">
                <a16:creationId xmlns:a16="http://schemas.microsoft.com/office/drawing/2014/main" id="{FAD2B341-EF8E-4CDD-9EB2-EE933888FFAF}"/>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2638604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el 28">
            <a:extLst>
              <a:ext uri="{FF2B5EF4-FFF2-40B4-BE49-F238E27FC236}">
                <a16:creationId xmlns:a16="http://schemas.microsoft.com/office/drawing/2014/main" id="{6A3F2135-CDB8-4D9D-8ED3-0E4E891EE4F8}"/>
              </a:ext>
            </a:extLst>
          </p:cNvPr>
          <p:cNvSpPr>
            <a:spLocks noGrp="1"/>
          </p:cNvSpPr>
          <p:nvPr>
            <p:ph type="title"/>
          </p:nvPr>
        </p:nvSpPr>
        <p:spPr/>
        <p:txBody>
          <a:bodyPr/>
          <a:lstStyle/>
          <a:p>
            <a:r>
              <a:rPr lang="de-DE" dirty="0"/>
              <a:t>3. Erste Schritte</a:t>
            </a:r>
          </a:p>
        </p:txBody>
      </p:sp>
      <p:pic>
        <p:nvPicPr>
          <p:cNvPr id="28" name="Inhaltsplatzhalter 23">
            <a:extLst>
              <a:ext uri="{FF2B5EF4-FFF2-40B4-BE49-F238E27FC236}">
                <a16:creationId xmlns:a16="http://schemas.microsoft.com/office/drawing/2014/main" id="{91490F04-117F-453F-B9A4-B8ECA0CBD7E0}"/>
              </a:ext>
            </a:extLst>
          </p:cNvPr>
          <p:cNvPicPr>
            <a:picLocks noGrp="1" noChangeAspect="1"/>
          </p:cNvPicPr>
          <p:nvPr>
            <p:ph sz="half" idx="2"/>
          </p:nvPr>
        </p:nvPicPr>
        <p:blipFill rotWithShape="1">
          <a:blip r:embed="rId3">
            <a:extLst>
              <a:ext uri="{BEBA8EAE-BF5A-486C-A8C5-ECC9F3942E4B}">
                <a14:imgProps xmlns:a14="http://schemas.microsoft.com/office/drawing/2010/main">
                  <a14:imgLayer r:embed="rId4">
                    <a14:imgEffect>
                      <a14:brightnessContrast bright="20000" contrast="20000"/>
                    </a14:imgEffect>
                  </a14:imgLayer>
                </a14:imgProps>
              </a:ext>
            </a:extLst>
          </a:blip>
          <a:srcRect l="13921" b="36190"/>
          <a:stretch/>
        </p:blipFill>
        <p:spPr>
          <a:xfrm>
            <a:off x="581191" y="2233523"/>
            <a:ext cx="6172789" cy="3431911"/>
          </a:xfrm>
        </p:spPr>
      </p:pic>
      <p:sp>
        <p:nvSpPr>
          <p:cNvPr id="31" name="Textplatzhalter 30">
            <a:extLst>
              <a:ext uri="{FF2B5EF4-FFF2-40B4-BE49-F238E27FC236}">
                <a16:creationId xmlns:a16="http://schemas.microsoft.com/office/drawing/2014/main" id="{DB045502-C875-449B-890F-58A81DEFA695}"/>
              </a:ext>
            </a:extLst>
          </p:cNvPr>
          <p:cNvSpPr>
            <a:spLocks noGrp="1"/>
          </p:cNvSpPr>
          <p:nvPr>
            <p:ph type="body" sz="quarter" idx="3"/>
          </p:nvPr>
        </p:nvSpPr>
        <p:spPr>
          <a:xfrm>
            <a:off x="6966014" y="2214176"/>
            <a:ext cx="4856829" cy="553373"/>
          </a:xfrm>
        </p:spPr>
        <p:txBody>
          <a:bodyPr/>
          <a:lstStyle/>
          <a:p>
            <a:r>
              <a:rPr lang="de-DE" dirty="0"/>
              <a:t>Drei Sichten</a:t>
            </a:r>
          </a:p>
        </p:txBody>
      </p:sp>
      <p:sp>
        <p:nvSpPr>
          <p:cNvPr id="27" name="Inhaltsplatzhalter 26">
            <a:extLst>
              <a:ext uri="{FF2B5EF4-FFF2-40B4-BE49-F238E27FC236}">
                <a16:creationId xmlns:a16="http://schemas.microsoft.com/office/drawing/2014/main" id="{A5584584-3D5E-4743-A381-195E47820FAC}"/>
              </a:ext>
            </a:extLst>
          </p:cNvPr>
          <p:cNvSpPr>
            <a:spLocks noGrp="1"/>
          </p:cNvSpPr>
          <p:nvPr>
            <p:ph sz="quarter" idx="4"/>
          </p:nvPr>
        </p:nvSpPr>
        <p:spPr>
          <a:xfrm>
            <a:off x="6966015" y="2904017"/>
            <a:ext cx="4856829" cy="2934999"/>
          </a:xfrm>
        </p:spPr>
        <p:txBody>
          <a:bodyPr anchor="t"/>
          <a:lstStyle/>
          <a:p>
            <a:r>
              <a:rPr lang="de-DE" dirty="0" err="1"/>
              <a:t>Ikonographien</a:t>
            </a:r>
            <a:r>
              <a:rPr lang="de-DE" dirty="0"/>
              <a:t> auf einen Blick</a:t>
            </a:r>
          </a:p>
          <a:p>
            <a:pPr marL="0" indent="0">
              <a:buNone/>
            </a:pPr>
            <a:r>
              <a:rPr lang="de-DE" b="1" dirty="0">
                <a:solidFill>
                  <a:schemeClr val="accent2"/>
                </a:solidFill>
              </a:rPr>
              <a:t>Auswählen eines Begriffes</a:t>
            </a:r>
          </a:p>
          <a:p>
            <a:r>
              <a:rPr lang="de-DE" dirty="0"/>
              <a:t>Gewählter Begriff in Mitte</a:t>
            </a:r>
          </a:p>
          <a:p>
            <a:r>
              <a:rPr lang="de-DE" dirty="0"/>
              <a:t>Dazugehörige Bilder außen rum</a:t>
            </a:r>
          </a:p>
          <a:p>
            <a:pPr marL="0" indent="0">
              <a:buNone/>
            </a:pPr>
            <a:r>
              <a:rPr lang="de-DE" b="1" dirty="0">
                <a:solidFill>
                  <a:schemeClr val="accent2"/>
                </a:solidFill>
              </a:rPr>
              <a:t>Auswählen eines Bildes</a:t>
            </a:r>
          </a:p>
          <a:p>
            <a:r>
              <a:rPr lang="de-DE" dirty="0"/>
              <a:t>Bild vergrößert</a:t>
            </a:r>
          </a:p>
          <a:p>
            <a:r>
              <a:rPr lang="de-DE" dirty="0"/>
              <a:t>Informationen zum Bild anzeigen</a:t>
            </a:r>
          </a:p>
          <a:p>
            <a:endParaRPr lang="de-DE" dirty="0"/>
          </a:p>
        </p:txBody>
      </p:sp>
      <p:sp>
        <p:nvSpPr>
          <p:cNvPr id="3" name="Foliennummernplatzhalter 2">
            <a:extLst>
              <a:ext uri="{FF2B5EF4-FFF2-40B4-BE49-F238E27FC236}">
                <a16:creationId xmlns:a16="http://schemas.microsoft.com/office/drawing/2014/main" id="{62E76275-70B2-4A4C-B074-D09A1A6C9BF1}"/>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1322377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86D63CD6-9C9B-4E98-9A52-CD98AD2F1540}"/>
              </a:ext>
            </a:extLst>
          </p:cNvPr>
          <p:cNvSpPr>
            <a:spLocks noGrp="1"/>
          </p:cNvSpPr>
          <p:nvPr>
            <p:ph type="title"/>
          </p:nvPr>
        </p:nvSpPr>
        <p:spPr/>
        <p:txBody>
          <a:bodyPr/>
          <a:lstStyle/>
          <a:p>
            <a:r>
              <a:rPr lang="de-DE" dirty="0"/>
              <a:t>3. Erste Schritte</a:t>
            </a:r>
          </a:p>
        </p:txBody>
      </p:sp>
      <p:sp>
        <p:nvSpPr>
          <p:cNvPr id="7" name="Inhaltsplatzhalter 6">
            <a:extLst>
              <a:ext uri="{FF2B5EF4-FFF2-40B4-BE49-F238E27FC236}">
                <a16:creationId xmlns:a16="http://schemas.microsoft.com/office/drawing/2014/main" id="{AD52F371-E590-410E-BA86-A413EFC37C55}"/>
              </a:ext>
            </a:extLst>
          </p:cNvPr>
          <p:cNvSpPr>
            <a:spLocks noGrp="1"/>
          </p:cNvSpPr>
          <p:nvPr>
            <p:ph idx="1"/>
          </p:nvPr>
        </p:nvSpPr>
        <p:spPr>
          <a:xfrm>
            <a:off x="581193" y="2180496"/>
            <a:ext cx="4136582" cy="3678303"/>
          </a:xfrm>
        </p:spPr>
        <p:txBody>
          <a:bodyPr anchor="t"/>
          <a:lstStyle/>
          <a:p>
            <a:r>
              <a:rPr lang="de-DE" dirty="0"/>
              <a:t>Probleme:</a:t>
            </a:r>
          </a:p>
          <a:p>
            <a:pPr lvl="1"/>
            <a:r>
              <a:rPr lang="de-DE" dirty="0"/>
              <a:t>Zu viele </a:t>
            </a:r>
            <a:r>
              <a:rPr lang="de-DE" dirty="0" err="1"/>
              <a:t>Ikonographien</a:t>
            </a:r>
            <a:endParaRPr lang="de-DE" dirty="0"/>
          </a:p>
          <a:p>
            <a:pPr lvl="1"/>
            <a:r>
              <a:rPr lang="de-DE" dirty="0"/>
              <a:t>Zu viele Bilder</a:t>
            </a:r>
          </a:p>
          <a:p>
            <a:pPr marL="324000" lvl="1" indent="0">
              <a:buNone/>
            </a:pPr>
            <a:r>
              <a:rPr lang="de-DE" dirty="0"/>
              <a:t>		1 – 1.853 Inhalte</a:t>
            </a:r>
          </a:p>
          <a:p>
            <a:pPr lvl="1"/>
            <a:r>
              <a:rPr lang="de-DE" dirty="0"/>
              <a:t>Nicht zu allen Inhalten Bilder vorhanden</a:t>
            </a:r>
          </a:p>
          <a:p>
            <a:pPr lvl="1"/>
            <a:r>
              <a:rPr lang="de-DE" dirty="0" err="1"/>
              <a:t>Placeholder</a:t>
            </a:r>
            <a:r>
              <a:rPr lang="de-DE" dirty="0"/>
              <a:t> statt Bilder</a:t>
            </a:r>
          </a:p>
          <a:p>
            <a:pPr marL="324000" lvl="1" indent="0">
              <a:buNone/>
            </a:pPr>
            <a:r>
              <a:rPr lang="de-DE" dirty="0"/>
              <a:t>	</a:t>
            </a:r>
          </a:p>
          <a:p>
            <a:pPr marL="324000" lvl="1" indent="0">
              <a:buNone/>
            </a:pPr>
            <a:endParaRPr lang="de-DE" dirty="0">
              <a:sym typeface="Wingdings" panose="05000000000000000000" pitchFamily="2" charset="2"/>
            </a:endParaRPr>
          </a:p>
          <a:p>
            <a:pPr marL="324000" lvl="1" indent="0">
              <a:buNone/>
            </a:pPr>
            <a:r>
              <a:rPr lang="de-DE" dirty="0">
                <a:solidFill>
                  <a:schemeClr val="accent2"/>
                </a:solidFill>
                <a:sym typeface="Wingdings" panose="05000000000000000000" pitchFamily="2" charset="2"/>
              </a:rPr>
              <a:t></a:t>
            </a:r>
            <a:r>
              <a:rPr lang="de-DE" dirty="0">
                <a:sym typeface="Wingdings" panose="05000000000000000000" pitchFamily="2" charset="2"/>
              </a:rPr>
              <a:t> Datenauswahl anpassen</a:t>
            </a:r>
            <a:endParaRPr lang="de-DE" dirty="0"/>
          </a:p>
        </p:txBody>
      </p:sp>
      <p:pic>
        <p:nvPicPr>
          <p:cNvPr id="8" name="Bild 8" descr="../../../../Documents/GitHub/hdi_17_18_viz/Tableau/Ikonographien%20ohne%20Filte">
            <a:extLst>
              <a:ext uri="{FF2B5EF4-FFF2-40B4-BE49-F238E27FC236}">
                <a16:creationId xmlns:a16="http://schemas.microsoft.com/office/drawing/2014/main" id="{A8EEA551-84BE-49F2-9408-113107711F51}"/>
              </a:ext>
            </a:extLst>
          </p:cNvPr>
          <p:cNvPicPr/>
          <p:nvPr/>
        </p:nvPicPr>
        <p:blipFill rotWithShape="1">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l="31915" t="22008" r="16841" b="26919"/>
          <a:stretch/>
        </p:blipFill>
        <p:spPr bwMode="auto">
          <a:xfrm>
            <a:off x="4717774" y="1569446"/>
            <a:ext cx="7050156" cy="4900402"/>
          </a:xfrm>
          <a:prstGeom prst="rect">
            <a:avLst/>
          </a:prstGeom>
          <a:noFill/>
          <a:ln>
            <a:noFill/>
          </a:ln>
          <a:extLst>
            <a:ext uri="{53640926-AAD7-44D8-BBD7-CCE9431645EC}">
              <a14:shadowObscured xmlns:a14="http://schemas.microsoft.com/office/drawing/2010/main"/>
            </a:ext>
          </a:extLst>
        </p:spPr>
      </p:pic>
      <p:sp>
        <p:nvSpPr>
          <p:cNvPr id="3" name="Foliennummernplatzhalter 2">
            <a:extLst>
              <a:ext uri="{FF2B5EF4-FFF2-40B4-BE49-F238E27FC236}">
                <a16:creationId xmlns:a16="http://schemas.microsoft.com/office/drawing/2014/main" id="{53272099-301A-4A19-B775-42A019079ABD}"/>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3386765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idx="1"/>
          </p:nvPr>
        </p:nvSpPr>
        <p:spPr/>
        <p:txBody>
          <a:bodyPr anchor="t"/>
          <a:lstStyle/>
          <a:p>
            <a:pPr marL="0" indent="0">
              <a:buNone/>
            </a:pPr>
            <a:r>
              <a:rPr lang="de-DE" sz="2200" dirty="0">
                <a:solidFill>
                  <a:schemeClr val="accent2"/>
                </a:solidFill>
              </a:rPr>
              <a:t>Ikonographie Übersicht</a:t>
            </a:r>
          </a:p>
          <a:p>
            <a:r>
              <a:rPr lang="de-DE" dirty="0"/>
              <a:t>Begriffe als </a:t>
            </a:r>
            <a:r>
              <a:rPr lang="de-DE" dirty="0" err="1"/>
              <a:t>Wordcloud</a:t>
            </a:r>
            <a:r>
              <a:rPr lang="de-DE" dirty="0"/>
              <a:t> darstellen</a:t>
            </a:r>
          </a:p>
          <a:p>
            <a:r>
              <a:rPr lang="de-DE" dirty="0"/>
              <a:t>Größe abhängig von Häufigkeit der Betrachtung</a:t>
            </a:r>
          </a:p>
          <a:p>
            <a:pPr lvl="1"/>
            <a:r>
              <a:rPr lang="de-DE" dirty="0"/>
              <a:t>Je öfter angeklickt, desto größer der Begriff.</a:t>
            </a:r>
          </a:p>
          <a:p>
            <a:r>
              <a:rPr lang="de-DE" dirty="0"/>
              <a:t>Zusammenhänge der Wörter:</a:t>
            </a:r>
          </a:p>
          <a:p>
            <a:pPr lvl="1"/>
            <a:r>
              <a:rPr lang="de-DE" dirty="0"/>
              <a:t>Klick auf ein Begriff </a:t>
            </a:r>
            <a:r>
              <a:rPr lang="de-DE" dirty="0">
                <a:sym typeface="Wingdings" panose="05000000000000000000" pitchFamily="2" charset="2"/>
              </a:rPr>
              <a:t> Begriffe ausgrauen, die keine Beziehung zu gewählten Begriff hat</a:t>
            </a:r>
          </a:p>
          <a:p>
            <a:pPr lvl="1"/>
            <a:r>
              <a:rPr lang="de-DE" dirty="0">
                <a:sym typeface="Wingdings" panose="05000000000000000000" pitchFamily="2" charset="2"/>
              </a:rPr>
              <a:t>Ausgewählte Begriffe: Farblich markieren</a:t>
            </a:r>
          </a:p>
          <a:p>
            <a:pPr lvl="1"/>
            <a:r>
              <a:rPr lang="de-DE" dirty="0">
                <a:sym typeface="Wingdings" panose="05000000000000000000" pitchFamily="2" charset="2"/>
              </a:rPr>
              <a:t>Bilder in Ecke ziehen  Bilder werden angezeigt</a:t>
            </a:r>
            <a:endParaRPr lang="de-DE" dirty="0"/>
          </a:p>
        </p:txBody>
      </p:sp>
      <p:sp>
        <p:nvSpPr>
          <p:cNvPr id="3" name="Foliennummernplatzhalter 2">
            <a:extLst>
              <a:ext uri="{FF2B5EF4-FFF2-40B4-BE49-F238E27FC236}">
                <a16:creationId xmlns:a16="http://schemas.microsoft.com/office/drawing/2014/main" id="{6FC4DB8F-5C80-4B47-91AE-351923E85087}"/>
              </a:ext>
            </a:extLst>
          </p:cNvPr>
          <p:cNvSpPr>
            <a:spLocks noGrp="1"/>
          </p:cNvSpPr>
          <p:nvPr>
            <p:ph type="sldNum" sz="quarter" idx="12"/>
          </p:nvPr>
        </p:nvSpPr>
        <p:spPr/>
        <p:txBody>
          <a:bodyPr/>
          <a:lstStyle/>
          <a:p>
            <a:fld id="{6D22F896-40B5-4ADD-8801-0D06FADFA095}" type="slidenum">
              <a:rPr lang="en-US" smtClean="0"/>
              <a:t>8</a:t>
            </a:fld>
            <a:endParaRPr lang="en-US" dirty="0"/>
          </a:p>
        </p:txBody>
      </p:sp>
      <p:pic>
        <p:nvPicPr>
          <p:cNvPr id="7" name="Inhaltsplatzhalter 23">
            <a:extLst>
              <a:ext uri="{FF2B5EF4-FFF2-40B4-BE49-F238E27FC236}">
                <a16:creationId xmlns:a16="http://schemas.microsoft.com/office/drawing/2014/main" id="{5FB852AC-6559-4EC6-9ACD-8C3117311604}"/>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Lst>
          </a:blip>
          <a:srcRect l="13921" t="1479" r="42973" b="66942"/>
          <a:stretch/>
        </p:blipFill>
        <p:spPr>
          <a:xfrm>
            <a:off x="7340154" y="1813295"/>
            <a:ext cx="4403389" cy="2419492"/>
          </a:xfrm>
          <a:prstGeom prst="rect">
            <a:avLst/>
          </a:prstGeom>
        </p:spPr>
      </p:pic>
    </p:spTree>
    <p:extLst>
      <p:ext uri="{BB962C8B-B14F-4D97-AF65-F5344CB8AC3E}">
        <p14:creationId xmlns:p14="http://schemas.microsoft.com/office/powerpoint/2010/main" val="627698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idx="1"/>
          </p:nvPr>
        </p:nvSpPr>
        <p:spPr/>
        <p:txBody>
          <a:bodyPr anchor="t"/>
          <a:lstStyle/>
          <a:p>
            <a:pPr marL="0" indent="0">
              <a:buNone/>
            </a:pPr>
            <a:r>
              <a:rPr lang="de-DE" sz="2200" dirty="0">
                <a:solidFill>
                  <a:schemeClr val="accent2"/>
                </a:solidFill>
              </a:rPr>
              <a:t>Bilder Galerie</a:t>
            </a:r>
          </a:p>
          <a:p>
            <a:pPr>
              <a:lnSpc>
                <a:spcPct val="150000"/>
              </a:lnSpc>
            </a:pPr>
            <a:r>
              <a:rPr lang="de-DE" dirty="0"/>
              <a:t>Bilder in Spalten angeordnet in „Pinterest“-Style</a:t>
            </a:r>
          </a:p>
          <a:p>
            <a:pPr>
              <a:lnSpc>
                <a:spcPct val="150000"/>
              </a:lnSpc>
            </a:pPr>
            <a:r>
              <a:rPr lang="de-DE" dirty="0"/>
              <a:t>Alle Bilder zu gewählten Begriffen werden angezeigt</a:t>
            </a:r>
          </a:p>
          <a:p>
            <a:pPr>
              <a:lnSpc>
                <a:spcPct val="150000"/>
              </a:lnSpc>
            </a:pPr>
            <a:r>
              <a:rPr lang="de-DE" dirty="0"/>
              <a:t>Zu Favoritenliste hinzufügen</a:t>
            </a:r>
          </a:p>
          <a:p>
            <a:pPr lvl="1">
              <a:lnSpc>
                <a:spcPct val="150000"/>
              </a:lnSpc>
            </a:pPr>
            <a:r>
              <a:rPr lang="de-DE" dirty="0"/>
              <a:t>Long </a:t>
            </a:r>
            <a:r>
              <a:rPr lang="de-DE" dirty="0" err="1"/>
              <a:t>Tap</a:t>
            </a:r>
            <a:r>
              <a:rPr lang="de-DE" dirty="0"/>
              <a:t> auf ein Bild</a:t>
            </a:r>
          </a:p>
          <a:p>
            <a:pPr>
              <a:lnSpc>
                <a:spcPct val="150000"/>
              </a:lnSpc>
            </a:pPr>
            <a:r>
              <a:rPr lang="de-DE" dirty="0" err="1"/>
              <a:t>Pinch</a:t>
            </a:r>
            <a:r>
              <a:rPr lang="de-DE" dirty="0"/>
              <a:t> oder </a:t>
            </a:r>
            <a:r>
              <a:rPr lang="de-DE" dirty="0" err="1"/>
              <a:t>Tap</a:t>
            </a:r>
            <a:r>
              <a:rPr lang="de-DE" dirty="0"/>
              <a:t> um zur Details Ansicht zu gelangen</a:t>
            </a:r>
          </a:p>
          <a:p>
            <a:pPr>
              <a:lnSpc>
                <a:spcPct val="150000"/>
              </a:lnSpc>
            </a:pPr>
            <a:r>
              <a:rPr lang="de-DE" dirty="0"/>
              <a:t>Zurück zu </a:t>
            </a:r>
            <a:r>
              <a:rPr lang="de-DE" dirty="0" err="1"/>
              <a:t>Wordcloud</a:t>
            </a:r>
            <a:r>
              <a:rPr lang="de-DE" dirty="0"/>
              <a:t>: Begriffe in Mitte ziehen</a:t>
            </a:r>
          </a:p>
        </p:txBody>
      </p:sp>
      <p:sp>
        <p:nvSpPr>
          <p:cNvPr id="3" name="Foliennummernplatzhalter 2">
            <a:extLst>
              <a:ext uri="{FF2B5EF4-FFF2-40B4-BE49-F238E27FC236}">
                <a16:creationId xmlns:a16="http://schemas.microsoft.com/office/drawing/2014/main" id="{9BF67FCC-BCC1-4CB4-B237-F890A9ECD46D}"/>
              </a:ext>
            </a:extLst>
          </p:cNvPr>
          <p:cNvSpPr>
            <a:spLocks noGrp="1"/>
          </p:cNvSpPr>
          <p:nvPr>
            <p:ph type="sldNum" sz="quarter" idx="12"/>
          </p:nvPr>
        </p:nvSpPr>
        <p:spPr/>
        <p:txBody>
          <a:bodyPr/>
          <a:lstStyle/>
          <a:p>
            <a:fld id="{6D22F896-40B5-4ADD-8801-0D06FADFA095}" type="slidenum">
              <a:rPr lang="en-US" smtClean="0"/>
              <a:t>9</a:t>
            </a:fld>
            <a:endParaRPr lang="en-US" dirty="0"/>
          </a:p>
        </p:txBody>
      </p:sp>
      <p:pic>
        <p:nvPicPr>
          <p:cNvPr id="7" name="Inhaltsplatzhalter 23">
            <a:extLst>
              <a:ext uri="{FF2B5EF4-FFF2-40B4-BE49-F238E27FC236}">
                <a16:creationId xmlns:a16="http://schemas.microsoft.com/office/drawing/2014/main" id="{F3C65BA2-1E1C-4EA0-9F75-8BC08CADCA1E}"/>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Lst>
          </a:blip>
          <a:srcRect l="55176" t="1061" b="63102"/>
          <a:stretch/>
        </p:blipFill>
        <p:spPr>
          <a:xfrm>
            <a:off x="7344696" y="1813294"/>
            <a:ext cx="4402800" cy="2640034"/>
          </a:xfrm>
          <a:prstGeom prst="rect">
            <a:avLst/>
          </a:prstGeom>
        </p:spPr>
      </p:pic>
    </p:spTree>
    <p:extLst>
      <p:ext uri="{BB962C8B-B14F-4D97-AF65-F5344CB8AC3E}">
        <p14:creationId xmlns:p14="http://schemas.microsoft.com/office/powerpoint/2010/main" val="1633191608"/>
      </p:ext>
    </p:extLst>
  </p:cSld>
  <p:clrMapOvr>
    <a:masterClrMapping/>
  </p:clrMapOvr>
</p:sld>
</file>

<file path=ppt/theme/theme1.xml><?xml version="1.0" encoding="utf-8"?>
<a:theme xmlns:a="http://schemas.openxmlformats.org/drawingml/2006/main" name="Dividende">
  <a:themeElements>
    <a:clrScheme name="Dividende">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e">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e">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TM03457464[[fn=Dividende]]</Template>
  <TotalTime>0</TotalTime>
  <Words>764</Words>
  <Application>Microsoft Office PowerPoint</Application>
  <PresentationFormat>Breitbild</PresentationFormat>
  <Paragraphs>172</Paragraphs>
  <Slides>17</Slides>
  <Notes>2</Notes>
  <HiddenSlides>0</HiddenSlides>
  <MMClips>0</MMClips>
  <ScaleCrop>false</ScaleCrop>
  <HeadingPairs>
    <vt:vector size="6" baseType="variant">
      <vt:variant>
        <vt:lpstr>Verwendete Schriftarten</vt:lpstr>
      </vt:variant>
      <vt:variant>
        <vt:i4>7</vt:i4>
      </vt:variant>
      <vt:variant>
        <vt:lpstr>Design</vt:lpstr>
      </vt:variant>
      <vt:variant>
        <vt:i4>2</vt:i4>
      </vt:variant>
      <vt:variant>
        <vt:lpstr>Folientitel</vt:lpstr>
      </vt:variant>
      <vt:variant>
        <vt:i4>17</vt:i4>
      </vt:variant>
    </vt:vector>
  </HeadingPairs>
  <TitlesOfParts>
    <vt:vector size="26" baseType="lpstr">
      <vt:lpstr>Arial</vt:lpstr>
      <vt:lpstr>Calibri</vt:lpstr>
      <vt:lpstr>Calibri Light</vt:lpstr>
      <vt:lpstr>Frutiger LT Com 45 Light</vt:lpstr>
      <vt:lpstr>Gill Sans MT</vt:lpstr>
      <vt:lpstr>Wingdings</vt:lpstr>
      <vt:lpstr>Wingdings 2</vt:lpstr>
      <vt:lpstr>Dividende</vt:lpstr>
      <vt:lpstr>Office</vt:lpstr>
      <vt:lpstr>Ausstellungen erleben Human Data Interaction</vt:lpstr>
      <vt:lpstr>Gliederung</vt:lpstr>
      <vt:lpstr>1. Motivation</vt:lpstr>
      <vt:lpstr>PowerPoint-Präsentation</vt:lpstr>
      <vt:lpstr>2. User Story</vt:lpstr>
      <vt:lpstr>3. Erste Schritte</vt:lpstr>
      <vt:lpstr>3. Erste Schritte</vt:lpstr>
      <vt:lpstr>4. Finales Konzept</vt:lpstr>
      <vt:lpstr>4. Finales Konzept</vt:lpstr>
      <vt:lpstr>4. Finales Konzept</vt:lpstr>
      <vt:lpstr>4. Finales Konzept</vt:lpstr>
      <vt:lpstr>PowerPoint-Präsentation</vt:lpstr>
      <vt:lpstr>PowerPoint-Präsentation</vt:lpstr>
      <vt:lpstr>4. Finales Konzept</vt:lpstr>
      <vt:lpstr>5. Technologien</vt:lpstr>
      <vt:lpstr>6. Reflexion</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Data Interaction</dc:title>
  <dc:creator>Kathrin Kamuf</dc:creator>
  <cp:lastModifiedBy>Janine P</cp:lastModifiedBy>
  <cp:revision>29</cp:revision>
  <dcterms:created xsi:type="dcterms:W3CDTF">2017-12-09T18:30:07Z</dcterms:created>
  <dcterms:modified xsi:type="dcterms:W3CDTF">2018-01-16T18:21:57Z</dcterms:modified>
</cp:coreProperties>
</file>

<file path=docProps/thumbnail.jpeg>
</file>